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80" r:id="rId4"/>
    <p:sldId id="342" r:id="rId6"/>
    <p:sldId id="461" r:id="rId7"/>
    <p:sldId id="344" r:id="rId8"/>
    <p:sldId id="425" r:id="rId9"/>
    <p:sldId id="426" r:id="rId10"/>
    <p:sldId id="427" r:id="rId11"/>
    <p:sldId id="428" r:id="rId12"/>
    <p:sldId id="430" r:id="rId13"/>
    <p:sldId id="431" r:id="rId14"/>
    <p:sldId id="432" r:id="rId15"/>
    <p:sldId id="433" r:id="rId16"/>
    <p:sldId id="429" r:id="rId17"/>
    <p:sldId id="434" r:id="rId18"/>
    <p:sldId id="435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60" r:id="rId42"/>
    <p:sldId id="270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0404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依次设置第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个盒子和第三个盒子偏移，分别查看偏移效果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同理，设置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right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为正值，元素往左移动，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bottom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设置正值，元素往上移动。负值则往与正值相反的方向移动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3492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先设置第二个盒子浮动，再设置两个盒子相对定位偏移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先说明图中绝对定位的含义，然后按照图示的顺序演示例子并讲解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2CD08B-D38A-46D8-B8F0-B146865F4D6D}" type="slidenum">
              <a:rPr lang="zh-CN" altLang="en-US"/>
            </a:fld>
            <a:endParaRPr lang="en-US" altLang="zh-CN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教员演示最终的显示效果</a:t>
            </a:r>
            <a:endParaRPr lang="zh-CN" altLang="en-US" dirty="0" smtClean="0"/>
          </a:p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9636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</a:t>
            </a:r>
            <a:r>
              <a:rPr lang="zh-CN" altLang="en-US" smtClean="0"/>
              <a:t>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0660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教学指导；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zh-CN" altLang="en-US" smtClean="0">
                <a:ea typeface="宋体" panose="02010600030101010101" pitchFamily="2" charset="-122"/>
              </a:rPr>
              <a:t>总结部分</a:t>
            </a:r>
            <a:r>
              <a:rPr lang="zh-CN" altLang="zh-CN" smtClean="0">
                <a:ea typeface="宋体" panose="02010600030101010101" pitchFamily="2" charset="-122"/>
              </a:rPr>
              <a:t>主要达到以下几个目的：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1</a:t>
            </a:r>
            <a:r>
              <a:rPr lang="zh-CN" altLang="en-US" smtClean="0">
                <a:ea typeface="宋体" panose="02010600030101010101" pitchFamily="2" charset="-122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</a:rPr>
              <a:t>回顾内容</a:t>
            </a:r>
            <a:r>
              <a:rPr lang="zh-CN" altLang="en-US" b="1" smtClean="0">
                <a:ea typeface="宋体" panose="02010600030101010101" pitchFamily="2" charset="-122"/>
              </a:rPr>
              <a:t>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与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  <a:ea typeface="宋体" panose="02010600030101010101" pitchFamily="2" charset="-122"/>
              </a:rPr>
              <a:t>本章任务和目标是</a:t>
            </a:r>
            <a:r>
              <a:rPr lang="zh-CN" altLang="zh-CN" smtClean="0">
                <a:ea typeface="宋体" panose="02010600030101010101" pitchFamily="2" charset="-122"/>
              </a:rPr>
              <a:t>是强调</a:t>
            </a:r>
            <a:r>
              <a:rPr lang="zh-CN" altLang="en-US" smtClean="0">
                <a:ea typeface="宋体" panose="02010600030101010101" pitchFamily="2" charset="-122"/>
              </a:rPr>
              <a:t>内容概貌，学到技术，告知要学习什么；总结时，</a:t>
            </a:r>
            <a:r>
              <a:rPr lang="zh-CN" altLang="zh-CN" smtClean="0">
                <a:ea typeface="宋体" panose="02010600030101010101" pitchFamily="2" charset="-122"/>
              </a:rPr>
              <a:t>要格外强调观点，把每一</a:t>
            </a:r>
            <a:r>
              <a:rPr lang="zh-CN" altLang="en-US" smtClean="0">
                <a:ea typeface="宋体" panose="02010600030101010101" pitchFamily="2" charset="-122"/>
              </a:rPr>
              <a:t>个知识点</a:t>
            </a:r>
            <a:r>
              <a:rPr lang="zh-CN" altLang="zh-CN" smtClean="0">
                <a:ea typeface="宋体" panose="02010600030101010101" pitchFamily="2" charset="-122"/>
              </a:rPr>
              <a:t>的观点</a:t>
            </a:r>
            <a:r>
              <a:rPr lang="zh-CN" altLang="en-US" smtClean="0">
                <a:ea typeface="宋体" panose="02010600030101010101" pitchFamily="2" charset="-122"/>
              </a:rPr>
              <a:t>结论</a:t>
            </a:r>
            <a:r>
              <a:rPr lang="zh-CN" altLang="zh-CN" smtClean="0">
                <a:ea typeface="宋体" panose="02010600030101010101" pitchFamily="2" charset="-122"/>
              </a:rPr>
              <a:t>都尽量突出出来。</a:t>
            </a:r>
            <a:endParaRPr lang="en-US" altLang="zh-CN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 smtClean="0">
                <a:ea typeface="宋体" panose="02010600030101010101" pitchFamily="2" charset="-122"/>
              </a:rPr>
              <a:t>2</a:t>
            </a:r>
            <a:r>
              <a:rPr lang="zh-CN" altLang="en-US" b="1" smtClean="0">
                <a:ea typeface="宋体" panose="02010600030101010101" pitchFamily="2" charset="-122"/>
              </a:rPr>
              <a:t>、</a:t>
            </a:r>
            <a:r>
              <a:rPr lang="zh-CN" altLang="zh-CN" b="1" smtClean="0">
                <a:ea typeface="宋体" panose="02010600030101010101" pitchFamily="2" charset="-122"/>
              </a:rPr>
              <a:t>整理逻辑</a:t>
            </a:r>
            <a:r>
              <a:rPr lang="zh-CN" altLang="en-US" b="1" smtClean="0">
                <a:ea typeface="宋体" panose="02010600030101010101" pitchFamily="2" charset="-122"/>
              </a:rPr>
              <a:t>。</a:t>
            </a:r>
            <a:r>
              <a:rPr lang="zh-CN" altLang="zh-CN" smtClean="0">
                <a:ea typeface="宋体" panose="02010600030101010101" pitchFamily="2" charset="-122"/>
              </a:rPr>
              <a:t>还应该把观点之间的逻辑联系梳理出来</a:t>
            </a:r>
            <a:r>
              <a:rPr lang="zh-CN" altLang="en-US" smtClean="0">
                <a:ea typeface="宋体" panose="02010600030101010101" pitchFamily="2" charset="-122"/>
              </a:rPr>
              <a:t>。</a:t>
            </a:r>
            <a:r>
              <a:rPr lang="zh-CN" altLang="zh-CN" smtClean="0">
                <a:ea typeface="宋体" panose="02010600030101010101" pitchFamily="2" charset="-122"/>
              </a:rPr>
              <a:t>从而使</a:t>
            </a:r>
            <a:r>
              <a:rPr lang="zh-CN" altLang="en-US" smtClean="0">
                <a:ea typeface="宋体" panose="02010600030101010101" pitchFamily="2" charset="-122"/>
              </a:rPr>
              <a:t>知识</a:t>
            </a:r>
            <a:r>
              <a:rPr lang="zh-CN" altLang="zh-CN" smtClean="0">
                <a:ea typeface="宋体" panose="02010600030101010101" pitchFamily="2" charset="-122"/>
              </a:rPr>
              <a:t>系统化、逻辑化。要帮助</a:t>
            </a:r>
            <a:r>
              <a:rPr lang="zh-CN" altLang="en-US" smtClean="0">
                <a:ea typeface="宋体" panose="02010600030101010101" pitchFamily="2" charset="-122"/>
              </a:rPr>
              <a:t>学员</a:t>
            </a:r>
            <a:r>
              <a:rPr lang="zh-CN" altLang="zh-CN" smtClean="0">
                <a:ea typeface="宋体" panose="02010600030101010101" pitchFamily="2" charset="-122"/>
              </a:rPr>
              <a:t>整清逻辑是总结的一大任务</a:t>
            </a:r>
            <a:r>
              <a:rPr lang="zh-CN" altLang="en-US" smtClean="0">
                <a:ea typeface="宋体" panose="02010600030101010101" pitchFamily="2" charset="-122"/>
              </a:rPr>
              <a:t>。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强调：本页标注的两个难点其实并不难，只是相对本章其他内容稍微有点难度，这两个难点也是制作网页最常使用的标签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0420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2468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516" name="灯片编号占位符 3"/>
          <p:cNvSpPr txBox="1">
            <a:spLocks noGrp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b" anchorCtr="0" compatLnSpc="1"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768387"/>
            <a:ext cx="12191999" cy="243528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Group 27"/>
          <p:cNvGrpSpPr/>
          <p:nvPr/>
        </p:nvGrpSpPr>
        <p:grpSpPr bwMode="auto">
          <a:xfrm>
            <a:off x="760215" y="3942246"/>
            <a:ext cx="287337" cy="2120900"/>
            <a:chOff x="431" y="1525"/>
            <a:chExt cx="181" cy="1336"/>
          </a:xfrm>
        </p:grpSpPr>
        <p:sp>
          <p:nvSpPr>
            <p:cNvPr id="12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03090" y="4114005"/>
            <a:ext cx="10381059" cy="1769100"/>
            <a:chOff x="903090" y="4114005"/>
            <a:chExt cx="10381059" cy="1769100"/>
          </a:xfrm>
          <a:solidFill>
            <a:schemeClr val="accent3"/>
          </a:solidFill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90309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903090" y="4114005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903090" y="574023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35945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4359450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7828149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7828149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1139687" y="4116727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" name="Group 27"/>
          <p:cNvGrpSpPr/>
          <p:nvPr/>
        </p:nvGrpSpPr>
        <p:grpSpPr bwMode="auto">
          <a:xfrm flipH="1">
            <a:off x="11144448" y="3942246"/>
            <a:ext cx="287337" cy="2120900"/>
            <a:chOff x="431" y="1525"/>
            <a:chExt cx="181" cy="1336"/>
          </a:xfrm>
        </p:grpSpPr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688982" y="4445030"/>
            <a:ext cx="6809273" cy="109171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99990" y="4388273"/>
            <a:ext cx="3328988" cy="1825625"/>
          </a:xfrm>
          <a:prstGeom prst="rect">
            <a:avLst/>
          </a:prstGeom>
          <a:solidFill>
            <a:schemeClr val="accent4"/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48948" y="4426374"/>
            <a:ext cx="7290383" cy="1754326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6536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28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28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768387"/>
            <a:ext cx="12191999" cy="243528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27"/>
          <p:cNvGrpSpPr/>
          <p:nvPr/>
        </p:nvGrpSpPr>
        <p:grpSpPr bwMode="auto">
          <a:xfrm>
            <a:off x="760215" y="3942246"/>
            <a:ext cx="287337" cy="2120900"/>
            <a:chOff x="431" y="1525"/>
            <a:chExt cx="181" cy="1336"/>
          </a:xfrm>
        </p:grpSpPr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03090" y="4114005"/>
            <a:ext cx="10381059" cy="1769100"/>
            <a:chOff x="903090" y="4114005"/>
            <a:chExt cx="10381059" cy="1769100"/>
          </a:xfrm>
          <a:solidFill>
            <a:schemeClr val="accent3"/>
          </a:solidFill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90309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903090" y="4114005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903090" y="574023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435945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359450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7828149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7828149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1139687" y="4116727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" name="Group 27"/>
          <p:cNvGrpSpPr/>
          <p:nvPr/>
        </p:nvGrpSpPr>
        <p:grpSpPr bwMode="auto">
          <a:xfrm flipH="1">
            <a:off x="11144448" y="3942246"/>
            <a:ext cx="287337" cy="2120900"/>
            <a:chOff x="431" y="1525"/>
            <a:chExt cx="181" cy="1336"/>
          </a:xfrm>
        </p:grpSpPr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88982" y="4465929"/>
            <a:ext cx="6809273" cy="1089529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74786" y="215454"/>
            <a:ext cx="216000" cy="402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215454"/>
            <a:ext cx="216000" cy="402166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38833" y="215454"/>
            <a:ext cx="402166" cy="40216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930338" y="215454"/>
            <a:ext cx="6261662" cy="402166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67491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67491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27511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3912" y="365125"/>
            <a:ext cx="8298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577647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hyperlink" Target="01%20ToTeacher\01%20&#35838;&#20013;&#29702;&#35770;&#28436;&#31034;&#26696;&#20363;\&#31034;&#20363;1&#65306;static&#23450;&#20301;\static.html" TargetMode="External"/><Relationship Id="rId3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hyperlink" Target="01%20ToTeacher\01%20&#35838;&#20013;&#29702;&#35770;&#28436;&#31034;&#26696;&#20363;\&#31034;&#20363;2&#65306;relative&#23450;&#20301;\relative.html" TargetMode="External"/><Relationship Id="rId4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hyperlink" Target="01%20ToTeacher\01%20&#35838;&#20013;&#29702;&#35770;&#28436;&#31034;&#26696;&#20363;\&#31034;&#20363;3&#65306;&#28014;&#21160;&#20803;&#32032;&#20351;&#29992;relative&#23450;&#20301;\relative.html" TargetMode="External"/><Relationship Id="rId5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4" Type="http://schemas.openxmlformats.org/officeDocument/2006/relationships/image" Target="../media/image14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hyperlink" Target="01%20ToTeacher\01%20&#35838;&#20013;&#29702;&#35770;&#28436;&#31034;&#26696;&#20363;\&#31034;&#20363;4&#65306;absolute&#23450;&#20301;\absolute.html" TargetMode="External"/><Relationship Id="rId6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2.xml"/><Relationship Id="rId6" Type="http://schemas.openxmlformats.org/officeDocument/2006/relationships/hyperlink" Target="01%20ToTeacher\01%20&#35838;&#20013;&#29702;&#35770;&#28436;&#31034;&#26696;&#20363;\&#31034;&#20363;5&#65306;fixed\fixed.html" TargetMode="External"/><Relationship Id="rId5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4" Type="http://schemas.openxmlformats.org/officeDocument/2006/relationships/image" Target="../media/image14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01%20ToTeacher\01%20&#35838;&#20013;&#29702;&#35770;&#28436;&#31034;&#26696;&#20363;\&#31034;&#20363;6&#65306;z-index&#23646;&#24615;\index.html" TargetMode="External"/><Relationship Id="rId3" Type="http://schemas.openxmlformats.org/officeDocument/2006/relationships/hyperlink" Target="01%20ToTeacher\01%20&#35838;&#20013;&#29702;&#35770;&#28436;&#31034;&#26696;&#20363;\&#31034;&#20363;1&#65306;&#36793;&#26694;&#26679;&#24335;\index.html" TargetMode="External"/><Relationship Id="rId2" Type="http://schemas.openxmlformats.org/officeDocument/2006/relationships/image" Target="../media/image14.png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41.jpeg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1085" y="4479925"/>
            <a:ext cx="10069830" cy="1091565"/>
          </a:xfrm>
        </p:spPr>
        <p:txBody>
          <a:bodyPr>
            <a:normAutofit/>
          </a:bodyPr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7" descr="总结小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5238" y="906463"/>
            <a:ext cx="3649662" cy="592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矩形 23"/>
          <p:cNvSpPr/>
          <p:nvPr/>
        </p:nvSpPr>
        <p:spPr>
          <a:xfrm>
            <a:off x="735330" y="621983"/>
            <a:ext cx="60071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静态定位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static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98999" y="2462213"/>
            <a:ext cx="5233988" cy="3011487"/>
            <a:chOff x="3149847" y="2576764"/>
            <a:chExt cx="5234519" cy="3011219"/>
          </a:xfrm>
        </p:grpSpPr>
        <p:sp>
          <p:nvSpPr>
            <p:cNvPr id="24585" name="矩形 51"/>
            <p:cNvSpPr/>
            <p:nvPr/>
          </p:nvSpPr>
          <p:spPr>
            <a:xfrm>
              <a:off x="3365500" y="2783334"/>
              <a:ext cx="4905336" cy="25531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>
                <a:lnSpc>
                  <a:spcPct val="125000"/>
                </a:lnSpc>
              </a:pP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静态定位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是元素的默认定位方式，当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position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属性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的取值为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static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时，可以将元素定位于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静态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位置。</a:t>
              </a:r>
              <a:r>
                <a:rPr lang="zh-CN" altLang="zh-CN" sz="1600" dirty="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所谓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静态位置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就是各个元素在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HTML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文档流中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默认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的位置。任何元素在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默认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状态下都会以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静态定位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来确定自己的位置，所以当没有定义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position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属性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时，并不说明该元素没有自己的位置，它会遵循默认值显示为静态位置。在静态定位状态下，无法通过边偏移属性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top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bottom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left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或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right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）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来改变元素的位置。</a:t>
              </a:r>
              <a:endParaRPr lang="zh-CN" altLang="zh-CN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586" name="圆角矩形标注 13"/>
            <p:cNvSpPr/>
            <p:nvPr/>
          </p:nvSpPr>
          <p:spPr>
            <a:xfrm rot="5400000">
              <a:off x="4261497" y="1465114"/>
              <a:ext cx="3011219" cy="5234519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noFill/>
            <a:ln w="2857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40715" y="305435"/>
            <a:ext cx="3302635" cy="52324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static</a:t>
            </a:r>
            <a:r>
              <a:rPr lang="zh-CN" altLang="en-US" dirty="0" smtClean="0"/>
              <a:t>定位</a:t>
            </a:r>
            <a:endParaRPr lang="en-US" altLang="zh-CN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static</a:t>
            </a:r>
            <a:r>
              <a:rPr lang="zh-CN" altLang="en-US" dirty="0" smtClean="0"/>
              <a:t>属性值</a:t>
            </a:r>
            <a:endParaRPr lang="en-US" altLang="zh-CN" dirty="0" smtClean="0"/>
          </a:p>
        </p:txBody>
      </p:sp>
      <p:pic>
        <p:nvPicPr>
          <p:cNvPr id="2050" name="Picture 2" descr="C:\Users\asus\Desktop\新建文件夹 (3)\1.png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0715" y="2205355"/>
            <a:ext cx="6930390" cy="24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7987005" y="2023482"/>
            <a:ext cx="1928826" cy="928694"/>
          </a:xfrm>
          <a:prstGeom prst="borderCallout1">
            <a:avLst>
              <a:gd name="adj1" fmla="val 110602"/>
              <a:gd name="adj2" fmla="val 46288"/>
              <a:gd name="adj3" fmla="val 180208"/>
              <a:gd name="adj4" fmla="val 12642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没有定位，以标准流方式显示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" name="组合 18"/>
          <p:cNvGrpSpPr/>
          <p:nvPr/>
        </p:nvGrpSpPr>
        <p:grpSpPr bwMode="auto">
          <a:xfrm>
            <a:off x="2664482" y="630682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3" name="圆角矩形 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3" action="ppaction://hlinkfile"/>
            </p:cNvPr>
            <p:cNvSpPr txBox="1"/>
            <p:nvPr/>
          </p:nvSpPr>
          <p:spPr bwMode="auto">
            <a:xfrm>
              <a:off x="4558203" y="5202150"/>
              <a:ext cx="2914035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static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838200" y="315595"/>
            <a:ext cx="2990215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相对定位</a:t>
            </a:r>
            <a:endParaRPr lang="zh-CN" altLang="en-US" dirty="0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relative</a:t>
            </a:r>
            <a:r>
              <a:rPr lang="zh-CN" altLang="en-US" dirty="0" smtClean="0"/>
              <a:t>属性值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相对自身原来位置进行偏移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偏移设置：</a:t>
            </a:r>
            <a:r>
              <a:rPr lang="en-US" altLang="zh-CN" dirty="0" smtClean="0"/>
              <a:t>top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bottom</a:t>
            </a:r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666844" y="3143248"/>
            <a:ext cx="992719" cy="414475"/>
            <a:chOff x="1000100" y="2528843"/>
            <a:chExt cx="992719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2738415" y="3214686"/>
            <a:ext cx="4000528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top:-20px;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left:20px;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0" name="直接箭头连接符 19"/>
          <p:cNvCxnSpPr>
            <a:stCxn id="18" idx="3"/>
          </p:cNvCxnSpPr>
          <p:nvPr/>
        </p:nvCxnSpPr>
        <p:spPr>
          <a:xfrm>
            <a:off x="8262308" y="4519293"/>
            <a:ext cx="428627" cy="499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2738414" y="3214686"/>
            <a:ext cx="4000528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#third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background-color:#C5DECC;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#395E4F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bottom:30px;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7" name="直接箭头连接符 26"/>
          <p:cNvCxnSpPr>
            <a:stCxn id="26" idx="3"/>
          </p:cNvCxnSpPr>
          <p:nvPr/>
        </p:nvCxnSpPr>
        <p:spPr>
          <a:xfrm flipV="1">
            <a:off x="8262307" y="4503658"/>
            <a:ext cx="428627" cy="1563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asus\Desktop\新建文件夹 (3)\2.png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4995" y="3550285"/>
            <a:ext cx="4409440" cy="135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8"/>
          <p:cNvGrpSpPr/>
          <p:nvPr/>
        </p:nvGrpSpPr>
        <p:grpSpPr bwMode="auto">
          <a:xfrm>
            <a:off x="2574312" y="617728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3" name="圆角矩形 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19">
              <a:hlinkClick r:id="rId4" action="ppaction://hlinkfile"/>
            </p:cNvPr>
            <p:cNvSpPr txBox="1"/>
            <p:nvPr/>
          </p:nvSpPr>
          <p:spPr bwMode="auto">
            <a:xfrm>
              <a:off x="4465810" y="5202150"/>
              <a:ext cx="3098821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relative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5" action="ppaction://hlinkfile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8" grpId="1" bldLvl="0" animBg="1"/>
      <p:bldP spid="2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838200" y="469265"/>
            <a:ext cx="3379470" cy="6756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偏移量方向</a:t>
            </a:r>
            <a:endParaRPr lang="zh-CN" altLang="en-US" dirty="0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left</a:t>
            </a:r>
            <a:r>
              <a:rPr lang="zh-CN" altLang="zh-CN" dirty="0"/>
              <a:t>和</a:t>
            </a:r>
            <a:r>
              <a:rPr lang="en-US" altLang="zh-CN" dirty="0"/>
              <a:t>top</a:t>
            </a:r>
            <a:r>
              <a:rPr lang="zh-CN" altLang="zh-CN" dirty="0"/>
              <a:t>正、负取值的方向</a:t>
            </a:r>
            <a:endParaRPr lang="zh-CN" altLang="en-US" dirty="0" smtClean="0"/>
          </a:p>
        </p:txBody>
      </p:sp>
      <p:pic>
        <p:nvPicPr>
          <p:cNvPr id="4098" name="Picture 2" descr="C:\Users\yaling.he\Desktop\Chapter08 截图\Chapter08 截图\图8.6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082" y="1877233"/>
            <a:ext cx="646525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522605" y="222885"/>
            <a:ext cx="2750820" cy="88963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边偏移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66988" y="1611630"/>
            <a:ext cx="6859587" cy="8388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35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边偏移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top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bottom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left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right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，来精确定义定位元素的位置，其取值为不同单位的数值或百分比，如下表所示。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567305" y="2678430"/>
          <a:ext cx="6651625" cy="2717800"/>
        </p:xfrm>
        <a:graphic>
          <a:graphicData uri="http://schemas.openxmlformats.org/drawingml/2006/table">
            <a:tbl>
              <a:tblPr/>
              <a:tblGrid>
                <a:gridCol w="1914525"/>
                <a:gridCol w="4737100"/>
              </a:tblGrid>
              <a:tr h="552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边偏移属性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</a:tr>
              <a:tr h="5410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top</a:t>
                      </a:r>
                      <a:endParaRPr kumimoji="0" lang="zh-CN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顶端偏移量，定义元素相对于其父元素上边线的距离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3F2"/>
                    </a:solidFill>
                  </a:tcPr>
                </a:tc>
              </a:tr>
              <a:tr h="5416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bottom</a:t>
                      </a:r>
                      <a:endParaRPr kumimoji="0" lang="zh-CN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底部偏移量，定义元素相对于其父元素下边线的距离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1F9"/>
                    </a:solidFill>
                  </a:tcPr>
                </a:tc>
              </a:tr>
              <a:tr h="5410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left</a:t>
                      </a:r>
                      <a:endParaRPr kumimoji="0" lang="zh-CN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左侧偏移量，定义元素相对于其父元素左边线的距离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3F2"/>
                    </a:solidFill>
                  </a:tcPr>
                </a:tc>
              </a:tr>
              <a:tr h="5416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Right</a:t>
                      </a:r>
                      <a:endParaRPr kumimoji="0" lang="zh-CN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右侧偏移量，定义元素相对于其父元素右边线的距离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1F9"/>
                    </a:solidFill>
                  </a:tcPr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645160" y="624840"/>
            <a:ext cx="493522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相对定位元素的规律</a:t>
            </a:r>
            <a:endParaRPr lang="zh-CN" altLang="en-US" dirty="0" smtClean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设置相对定位的盒子会相对它</a:t>
            </a:r>
            <a:r>
              <a:rPr lang="zh-CN" altLang="en-US" dirty="0">
                <a:solidFill>
                  <a:srgbClr val="FF0000"/>
                </a:solidFill>
              </a:rPr>
              <a:t>原来的位置</a:t>
            </a:r>
            <a:r>
              <a:rPr lang="zh-CN" altLang="en-US" dirty="0"/>
              <a:t>，通过指定偏移，到达新的</a:t>
            </a:r>
            <a:r>
              <a:rPr lang="zh-CN" altLang="en-US" dirty="0" smtClean="0"/>
              <a:t>位置</a:t>
            </a:r>
            <a:endParaRPr lang="zh-CN" altLang="en-US" dirty="0"/>
          </a:p>
          <a:p>
            <a:r>
              <a:rPr lang="zh-CN" altLang="en-US" dirty="0" smtClean="0"/>
              <a:t>设置</a:t>
            </a:r>
            <a:r>
              <a:rPr lang="zh-CN" altLang="en-US" dirty="0"/>
              <a:t>相对定位的盒子仍在标准文档流中，它对父级盒子和相邻的盒子都没有任何</a:t>
            </a:r>
            <a:r>
              <a:rPr lang="zh-CN" altLang="en-US" dirty="0" smtClean="0"/>
              <a:t>影响</a:t>
            </a:r>
            <a:endParaRPr lang="zh-CN" altLang="en-US" dirty="0"/>
          </a:p>
          <a:p>
            <a:r>
              <a:rPr lang="zh-CN" altLang="en-US" dirty="0" smtClean="0"/>
              <a:t>设置</a:t>
            </a:r>
            <a:r>
              <a:rPr lang="zh-CN" altLang="en-US" dirty="0"/>
              <a:t>相对定位的盒子原来的位置会</a:t>
            </a:r>
            <a:r>
              <a:rPr lang="zh-CN" altLang="en-US" dirty="0">
                <a:solidFill>
                  <a:srgbClr val="FF0000"/>
                </a:solidFill>
              </a:rPr>
              <a:t>被保留</a:t>
            </a:r>
            <a:r>
              <a:rPr lang="zh-CN" altLang="en-US" dirty="0" smtClean="0"/>
              <a:t>下来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浮动元素设置相对定位</a:t>
            </a:r>
            <a:endParaRPr lang="zh-CN" altLang="en-US" dirty="0" smtClean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设置第二个盒子右浮动，再设置第一、第二盒子相对定位</a:t>
            </a:r>
            <a:endParaRPr lang="zh-CN" altLang="en-US" dirty="0" smtClean="0"/>
          </a:p>
        </p:txBody>
      </p:sp>
      <p:sp>
        <p:nvSpPr>
          <p:cNvPr id="506884" name="AutoShape 4"/>
          <p:cNvSpPr>
            <a:spLocks noChangeArrowheads="1"/>
          </p:cNvSpPr>
          <p:nvPr/>
        </p:nvSpPr>
        <p:spPr bwMode="auto">
          <a:xfrm>
            <a:off x="2809852" y="2545059"/>
            <a:ext cx="3929090" cy="2173011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66844" y="2428868"/>
            <a:ext cx="992719" cy="414475"/>
            <a:chOff x="1000100" y="2528843"/>
            <a:chExt cx="992719" cy="414475"/>
          </a:xfrm>
        </p:grpSpPr>
        <p:pic>
          <p:nvPicPr>
            <p:cNvPr id="15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cxnSp>
        <p:nvCxnSpPr>
          <p:cNvPr id="18" name="直接箭头连接符 17"/>
          <p:cNvCxnSpPr>
            <a:stCxn id="506884" idx="3"/>
          </p:cNvCxnSpPr>
          <p:nvPr/>
        </p:nvCxnSpPr>
        <p:spPr>
          <a:xfrm>
            <a:off x="8262942" y="3631877"/>
            <a:ext cx="714380" cy="1334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2809852" y="2357430"/>
            <a:ext cx="3929090" cy="3700161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bottom:20px;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left:20px;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top:-20px;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4" name="直接箭头连接符 23"/>
          <p:cNvCxnSpPr>
            <a:stCxn id="23" idx="3"/>
          </p:cNvCxnSpPr>
          <p:nvPr/>
        </p:nvCxnSpPr>
        <p:spPr>
          <a:xfrm>
            <a:off x="8262942" y="4207265"/>
            <a:ext cx="714380" cy="1072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yaling.he\Desktop\Chapter08 截图\Chapter08 截图\图8.8　第二个盒子右浮动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960" y="2867231"/>
            <a:ext cx="3076002" cy="13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9　在浮动下偏移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17" y="3438846"/>
            <a:ext cx="3185378" cy="15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8"/>
          <p:cNvGrpSpPr/>
          <p:nvPr/>
        </p:nvGrpSpPr>
        <p:grpSpPr bwMode="auto">
          <a:xfrm>
            <a:off x="2659402" y="623062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3" name="圆角矩形 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5" action="ppaction://hlinkfile"/>
            </p:cNvPr>
            <p:cNvSpPr txBox="1"/>
            <p:nvPr/>
          </p:nvSpPr>
          <p:spPr bwMode="auto">
            <a:xfrm>
              <a:off x="3741905" y="5202150"/>
              <a:ext cx="4546631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：浮动元素使用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relative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bldLvl="0" animBg="1"/>
      <p:bldP spid="506884" grpId="1" bldLvl="0" animBg="1"/>
      <p:bldP spid="2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25" y="285750"/>
            <a:ext cx="3392488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838200" y="414655"/>
            <a:ext cx="380492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绝对定位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absolute</a:t>
            </a:r>
            <a:r>
              <a:rPr lang="zh-CN" altLang="en-US" smtClean="0"/>
              <a:t>属性值</a:t>
            </a:r>
            <a:endParaRPr lang="en-US" altLang="zh-CN" smtClean="0"/>
          </a:p>
          <a:p>
            <a:pPr lvl="1"/>
            <a:r>
              <a:rPr lang="zh-CN" altLang="en-US" smtClean="0"/>
              <a:t>偏移设置：</a:t>
            </a:r>
            <a:r>
              <a:rPr lang="en-US" altLang="zh-CN" smtClean="0"/>
              <a:t> left</a:t>
            </a:r>
            <a:r>
              <a:rPr lang="zh-CN" altLang="en-US" smtClean="0"/>
              <a:t>、</a:t>
            </a:r>
            <a:r>
              <a:rPr lang="en-US" altLang="zh-CN" smtClean="0"/>
              <a:t>right</a:t>
            </a:r>
            <a:r>
              <a:rPr lang="zh-CN" altLang="en-US" smtClean="0"/>
              <a:t>、</a:t>
            </a:r>
            <a:r>
              <a:rPr lang="en-US" altLang="zh-CN" smtClean="0"/>
              <a:t>top</a:t>
            </a:r>
            <a:r>
              <a:rPr lang="zh-CN" altLang="en-US" smtClean="0"/>
              <a:t>、</a:t>
            </a:r>
            <a:r>
              <a:rPr lang="en-US" altLang="zh-CN" smtClean="0"/>
              <a:t>bottom </a:t>
            </a:r>
            <a:endParaRPr lang="en-US" altLang="zh-CN" dirty="0" smtClean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5024430" y="3042982"/>
            <a:ext cx="1071570" cy="756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5025161" y="5222592"/>
            <a:ext cx="1070839" cy="1786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Freeform 12"/>
          <p:cNvSpPr/>
          <p:nvPr/>
        </p:nvSpPr>
        <p:spPr bwMode="auto">
          <a:xfrm rot="4471479">
            <a:off x="8633046" y="3360701"/>
            <a:ext cx="969968" cy="1071570"/>
          </a:xfrm>
          <a:prstGeom prst="arc">
            <a:avLst>
              <a:gd name="adj1" fmla="val 10930154"/>
              <a:gd name="adj2" fmla="val 2060760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pic>
        <p:nvPicPr>
          <p:cNvPr id="2050" name="Picture 2" descr="C:\Users\yaling.he\Desktop\Chapter08 截图\Chapter08 截图\图8.10　未设置绝对定位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39" y="2194991"/>
            <a:ext cx="3142721" cy="19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aling.he\Desktop\Chapter08 截图\Chapter08 截图\图8.11　设置第二个盒子绝对定位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3069"/>
            <a:ext cx="2874831" cy="190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aling.he\Desktop\Chapter08 截图\Chapter08 截图\图8.12　改变第二个盒子的偏移量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683" y="4063565"/>
            <a:ext cx="2941224" cy="20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yaling.he\Desktop\Chapter08 截图\Chapter08 截图\图8.13　设置父级元素定位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07" y="4209273"/>
            <a:ext cx="3170753" cy="21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8"/>
          <p:cNvGrpSpPr/>
          <p:nvPr/>
        </p:nvGrpSpPr>
        <p:grpSpPr bwMode="auto">
          <a:xfrm>
            <a:off x="2990237" y="6280785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3" name="圆角矩形 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19">
              <a:hlinkClick r:id="rId6" action="ppaction://hlinkfile"/>
            </p:cNvPr>
            <p:cNvSpPr txBox="1"/>
            <p:nvPr/>
          </p:nvSpPr>
          <p:spPr bwMode="auto">
            <a:xfrm>
              <a:off x="4356272" y="5202150"/>
              <a:ext cx="3317898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7" action="ppaction://hlinkfile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7" action="ppaction://hlinkfile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7" action="ppaction://hlinkfile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7" action="ppaction://hlinkfile"/>
                </a:rPr>
                <a:t>absolute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7" action="ppaction://hlinkfile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8"/>
          <p:cNvSpPr>
            <a:spLocks noGrp="1" noChangeArrowheads="1"/>
          </p:cNvSpPr>
          <p:nvPr>
            <p:ph type="title"/>
          </p:nvPr>
        </p:nvSpPr>
        <p:spPr>
          <a:xfrm>
            <a:off x="673100" y="485140"/>
            <a:ext cx="413893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绝对定位小结</a:t>
            </a:r>
            <a:endParaRPr lang="zh-CN" altLang="en-US" dirty="0" smtClean="0"/>
          </a:p>
        </p:txBody>
      </p:sp>
      <p:sp>
        <p:nvSpPr>
          <p:cNvPr id="26626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使用了绝对定位的元素以它最近的一个“已经定位”的“祖先元素” 为基准进行偏移</a:t>
            </a:r>
            <a:endParaRPr lang="en-US" altLang="zh-CN" dirty="0" smtClean="0"/>
          </a:p>
          <a:p>
            <a:r>
              <a:rPr lang="zh-CN" altLang="en-US" dirty="0" smtClean="0"/>
              <a:t>如果没有已经定位的祖先元素，会以浏览器窗口为基准进行定位</a:t>
            </a:r>
            <a:endParaRPr lang="zh-CN" altLang="en-US" dirty="0" smtClean="0"/>
          </a:p>
          <a:p>
            <a:r>
              <a:rPr lang="zh-CN" altLang="en-US" dirty="0" smtClean="0"/>
              <a:t>绝对定位的元素从标准文档流中脱离，这意味着它们对其他元素的定位不会造成影响</a:t>
            </a:r>
            <a:endParaRPr lang="zh-CN" altLang="en-US" dirty="0" smtClean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sz="2600" dirty="0">
                <a:cs typeface="+mn-cs"/>
              </a:rPr>
              <a:t>元素位置发生偏移后，它原来的位置不会被保留下来</a:t>
            </a:r>
            <a:endParaRPr lang="zh-CN" altLang="en-US" sz="2600" dirty="0">
              <a:cs typeface="+mn-cs"/>
            </a:endParaRPr>
          </a:p>
          <a:p>
            <a:pPr lvl="1"/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复习检查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430020" y="1825625"/>
            <a:ext cx="10761980" cy="3784600"/>
          </a:xfrm>
        </p:spPr>
        <p:txBody>
          <a:bodyPr>
            <a:normAutofit/>
          </a:bodyPr>
          <a:lstStyle/>
          <a:p>
            <a:pPr lvl="1">
              <a:defRPr/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2"/>
            <a:r>
              <a:rPr lang="zh-CN" altLang="en-US" sz="2400" dirty="0" smtClean="0">
                <a:sym typeface="+mn-ea"/>
              </a:rPr>
              <a:t>设置页面元素浮动时，</a:t>
            </a:r>
            <a:r>
              <a:rPr lang="en-US" altLang="zh-CN" sz="2400" dirty="0" smtClean="0">
                <a:sym typeface="+mn-ea"/>
              </a:rPr>
              <a:t>left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right</a:t>
            </a:r>
            <a:r>
              <a:rPr lang="zh-CN" altLang="en-US" sz="2400" dirty="0" smtClean="0">
                <a:sym typeface="+mn-ea"/>
              </a:rPr>
              <a:t>有什么区别？</a:t>
            </a:r>
            <a:endParaRPr lang="en-US" altLang="zh-CN" sz="2400" dirty="0" smtClean="0"/>
          </a:p>
          <a:p>
            <a:pPr lvl="2"/>
            <a:r>
              <a:rPr lang="zh-CN" altLang="en-US" sz="2400" dirty="0" smtClean="0">
                <a:sym typeface="+mn-ea"/>
              </a:rPr>
              <a:t>如何清除一个网页元素的左浮动？</a:t>
            </a:r>
            <a:endParaRPr lang="en-US" altLang="zh-CN" sz="2400" dirty="0" smtClean="0"/>
          </a:p>
          <a:p>
            <a:pPr lvl="2"/>
            <a:r>
              <a:rPr lang="zh-CN" altLang="en-US" sz="2400" dirty="0" smtClean="0">
                <a:sym typeface="+mn-ea"/>
              </a:rPr>
              <a:t>有几种方法可以防止父级边框塌陷？</a:t>
            </a:r>
            <a:endParaRPr lang="en-US" altLang="zh-CN" sz="2400" dirty="0" smtClean="0">
              <a:latin typeface="+mn-ea"/>
              <a:cs typeface="+mn-ea"/>
            </a:endParaRPr>
          </a:p>
          <a:p>
            <a:pPr lvl="2"/>
            <a:endParaRPr lang="en-US" altLang="zh-CN" sz="2400" dirty="0">
              <a:latin typeface="+mn-ea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8707120" y="659765"/>
            <a:ext cx="1607185" cy="736600"/>
            <a:chOff x="0" y="600123"/>
            <a:chExt cx="1607604" cy="736273"/>
          </a:xfrm>
        </p:grpSpPr>
        <p:sp>
          <p:nvSpPr>
            <p:cNvPr id="19" name="TextBox 18"/>
            <p:cNvSpPr txBox="1"/>
            <p:nvPr/>
          </p:nvSpPr>
          <p:spPr>
            <a:xfrm>
              <a:off x="403330" y="620752"/>
              <a:ext cx="1204274" cy="39860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集中测试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0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/>
          <p:cNvSpPr txBox="1">
            <a:spLocks noChangeArrowheads="1"/>
          </p:cNvSpPr>
          <p:nvPr/>
        </p:nvSpPr>
        <p:spPr bwMode="auto">
          <a:xfrm>
            <a:off x="2738414" y="1428736"/>
            <a:ext cx="3786214" cy="25844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position:absolute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right:30px;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877570" y="335915"/>
            <a:ext cx="664718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绝对定位不设置偏移量</a:t>
            </a:r>
            <a:endParaRPr lang="zh-CN" altLang="en-US" dirty="0" smtClean="0"/>
          </a:p>
        </p:txBody>
      </p:sp>
      <p:grpSp>
        <p:nvGrpSpPr>
          <p:cNvPr id="25" name="组合 24"/>
          <p:cNvGrpSpPr/>
          <p:nvPr/>
        </p:nvGrpSpPr>
        <p:grpSpPr>
          <a:xfrm>
            <a:off x="1666844" y="1000108"/>
            <a:ext cx="992719" cy="414475"/>
            <a:chOff x="1000100" y="2528843"/>
            <a:chExt cx="992719" cy="414475"/>
          </a:xfrm>
        </p:grpSpPr>
        <p:pic>
          <p:nvPicPr>
            <p:cNvPr id="26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5848" name="Line 9"/>
          <p:cNvSpPr>
            <a:spLocks noChangeShapeType="1"/>
          </p:cNvSpPr>
          <p:nvPr/>
        </p:nvSpPr>
        <p:spPr bwMode="auto">
          <a:xfrm flipV="1">
            <a:off x="6524628" y="2714619"/>
            <a:ext cx="1000132" cy="45719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24" name="组合 57"/>
          <p:cNvGrpSpPr/>
          <p:nvPr/>
        </p:nvGrpSpPr>
        <p:grpSpPr>
          <a:xfrm>
            <a:off x="1666844" y="4286921"/>
            <a:ext cx="836296" cy="398780"/>
            <a:chOff x="3786182" y="3143913"/>
            <a:chExt cx="836296" cy="398780"/>
          </a:xfrm>
        </p:grpSpPr>
        <p:sp>
          <p:nvSpPr>
            <p:cNvPr id="27" name="TextBox 26"/>
            <p:cNvSpPr txBox="1"/>
            <p:nvPr/>
          </p:nvSpPr>
          <p:spPr>
            <a:xfrm>
              <a:off x="3929058" y="3143913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经验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28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2" name="组合 1"/>
          <p:cNvGrpSpPr/>
          <p:nvPr/>
        </p:nvGrpSpPr>
        <p:grpSpPr>
          <a:xfrm>
            <a:off x="2738414" y="4391827"/>
            <a:ext cx="7500967" cy="1823255"/>
            <a:chOff x="1214414" y="4391827"/>
            <a:chExt cx="7500967" cy="1823255"/>
          </a:xfrm>
        </p:grpSpPr>
        <p:sp>
          <p:nvSpPr>
            <p:cNvPr id="17" name="AutoShape 4"/>
            <p:cNvSpPr>
              <a:spLocks noChangeArrowheads="1"/>
            </p:cNvSpPr>
            <p:nvPr/>
          </p:nvSpPr>
          <p:spPr bwMode="auto">
            <a:xfrm>
              <a:off x="1214414" y="4572008"/>
              <a:ext cx="7500967" cy="1643074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zh-CN" altLang="en-US" sz="2100" b="1" dirty="0">
                  <a:latin typeface="微软雅黑" panose="020B0503020204020204" charset="-122"/>
                  <a:ea typeface="微软雅黑" panose="020B0503020204020204" charset="-122"/>
                </a:rPr>
                <a:t>设置了绝对定位但没有设置偏移量的元素将保持在原来的</a:t>
              </a:r>
              <a:r>
                <a:rPr lang="zh-CN" altLang="en-US" sz="2100" b="1" dirty="0" smtClean="0">
                  <a:latin typeface="微软雅黑" panose="020B0503020204020204" charset="-122"/>
                  <a:ea typeface="微软雅黑" panose="020B0503020204020204" charset="-122"/>
                </a:rPr>
                <a:t>位置。</a:t>
              </a:r>
              <a:endParaRPr lang="en-US" altLang="zh-CN" sz="21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100" b="1" dirty="0" smtClean="0">
                  <a:latin typeface="微软雅黑" panose="020B0503020204020204" charset="-122"/>
                  <a:ea typeface="微软雅黑" panose="020B0503020204020204" charset="-122"/>
                </a:rPr>
                <a:t>在</a:t>
              </a:r>
              <a:r>
                <a:rPr lang="zh-CN" altLang="en-US" sz="2100" b="1" dirty="0">
                  <a:latin typeface="微软雅黑" panose="020B0503020204020204" charset="-122"/>
                  <a:ea typeface="微软雅黑" panose="020B0503020204020204" charset="-122"/>
                </a:rPr>
                <a:t>网页制作中可以用于需要使某个元素脱离标准流，而仍然希望它保持在原来的位置的</a:t>
              </a:r>
              <a:r>
                <a:rPr lang="zh-CN" altLang="en-US" sz="2100" b="1" dirty="0" smtClean="0">
                  <a:latin typeface="微软雅黑" panose="020B0503020204020204" charset="-122"/>
                  <a:ea typeface="微软雅黑" panose="020B0503020204020204" charset="-122"/>
                </a:rPr>
                <a:t>情况</a:t>
              </a:r>
              <a:endParaRPr lang="zh-CN" altLang="en-US" sz="21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gray">
            <a:xfrm>
              <a:off x="8244408" y="439182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charset="-122"/>
                  <a:ea typeface="微软雅黑" panose="020B0503020204020204" charset="-122"/>
                </a:rPr>
                <a:t>!</a:t>
              </a:r>
              <a:endParaRPr lang="en-US" altLang="zh-CN" sz="2000" b="1">
                <a:solidFill>
                  <a:srgbClr val="0C83B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074" name="Picture 2" descr="C:\Users\yaling.he\Desktop\Chapter08 截图\Chapter08 截图\图8.14　仅设置水平方向的偏移量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03" y="1947421"/>
            <a:ext cx="2995406" cy="20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503555" y="334010"/>
            <a:ext cx="9177020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带按钮的轮播广告</a:t>
            </a:r>
            <a:r>
              <a:rPr lang="en-US" altLang="zh-CN" dirty="0" smtClean="0"/>
              <a:t>2-1</a:t>
            </a:r>
            <a:endParaRPr lang="en-US" altLang="zh-CN" dirty="0" smtClean="0"/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训练要点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background-color</a:t>
            </a:r>
            <a:r>
              <a:rPr lang="zh-CN" altLang="en-US" dirty="0" smtClean="0"/>
              <a:t>设置背景颜色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设置边框样式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定位网页元素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使用无序列表布局页面内容</a:t>
            </a:r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038829" y="1256647"/>
            <a:ext cx="1102346" cy="500066"/>
            <a:chOff x="6072198" y="1142984"/>
            <a:chExt cx="1102346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2" name="内容占位符 2"/>
          <p:cNvSpPr txBox="1"/>
          <p:nvPr/>
        </p:nvSpPr>
        <p:spPr bwMode="auto">
          <a:xfrm>
            <a:off x="837910" y="4083369"/>
            <a:ext cx="3500408" cy="18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latin typeface="+mn-lt"/>
                <a:ea typeface="微软雅黑" panose="020B0503020204020204" charset="-122"/>
              </a:defRPr>
            </a:lvl1pPr>
            <a:lvl2pPr marL="742950" lvl="1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latin typeface="+mn-lt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使用无序列表排版数字按钮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194" name="Picture 2" descr="C:\Users\asus\Desktop\新建文件夹 (3)\1-1.png1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3395" y="3987165"/>
            <a:ext cx="482727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4799857" y="285728"/>
            <a:ext cx="5688756" cy="52322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带按钮的轮播广告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实现思路</a:t>
            </a:r>
            <a:endParaRPr lang="en-US" altLang="zh-CN" smtClean="0"/>
          </a:p>
          <a:p>
            <a:pPr lvl="1"/>
            <a:r>
              <a:rPr lang="zh-CN" altLang="en-US" smtClean="0"/>
              <a:t>使用定位属性设置数字按钮显示在图片的右下方</a:t>
            </a:r>
            <a:endParaRPr lang="en-US" altLang="zh-CN" smtClean="0"/>
          </a:p>
          <a:p>
            <a:pPr lvl="1"/>
            <a:r>
              <a:rPr lang="zh-CN" altLang="en-US" smtClean="0"/>
              <a:t>使用后代选择器整体设置</a:t>
            </a:r>
            <a:r>
              <a:rPr lang="en-US" altLang="zh-CN" smtClean="0"/>
              <a:t>&lt;li&gt;</a:t>
            </a:r>
            <a:r>
              <a:rPr lang="zh-CN" altLang="en-US" smtClean="0"/>
              <a:t>的背景颜色、边框样式、数字边框之间的距离</a:t>
            </a:r>
            <a:endParaRPr lang="en-US" altLang="zh-CN" dirty="0" smtClean="0"/>
          </a:p>
        </p:txBody>
      </p:sp>
      <p:grpSp>
        <p:nvGrpSpPr>
          <p:cNvPr id="22" name="组合 21"/>
          <p:cNvGrpSpPr/>
          <p:nvPr/>
        </p:nvGrpSpPr>
        <p:grpSpPr>
          <a:xfrm>
            <a:off x="1595406" y="2928934"/>
            <a:ext cx="979172" cy="461521"/>
            <a:chOff x="3786182" y="3824735"/>
            <a:chExt cx="979172" cy="461521"/>
          </a:xfrm>
        </p:grpSpPr>
        <p:sp>
          <p:nvSpPr>
            <p:cNvPr id="26" name="TextBox 25"/>
            <p:cNvSpPr txBox="1"/>
            <p:nvPr/>
          </p:nvSpPr>
          <p:spPr>
            <a:xfrm>
              <a:off x="4071934" y="3856105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提示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27" name="Picture 2" descr="C:\Users\meng.zhang\Desktop\ACCP7.0模版图标规范\s-3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3824735"/>
              <a:ext cx="381854" cy="461521"/>
            </a:xfrm>
            <a:prstGeom prst="rect">
              <a:avLst/>
            </a:prstGeom>
            <a:noFill/>
          </p:spPr>
        </p:pic>
      </p:grpSp>
      <p:grpSp>
        <p:nvGrpSpPr>
          <p:cNvPr id="23" name="组合 22"/>
          <p:cNvGrpSpPr/>
          <p:nvPr/>
        </p:nvGrpSpPr>
        <p:grpSpPr>
          <a:xfrm>
            <a:off x="1609605" y="857232"/>
            <a:ext cx="1102346" cy="500066"/>
            <a:chOff x="6072198" y="1142984"/>
            <a:chExt cx="1102346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8" name="AutoShape 4"/>
          <p:cNvSpPr txBox="1">
            <a:spLocks noChangeArrowheads="1"/>
          </p:cNvSpPr>
          <p:nvPr/>
        </p:nvSpPr>
        <p:spPr bwMode="auto">
          <a:xfrm>
            <a:off x="2738414" y="3071810"/>
            <a:ext cx="3214710" cy="286130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adverImg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width:430px;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height:130px;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#number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position:absolute</a:t>
            </a:r>
            <a:r>
              <a:rPr lang="en-US" altLang="zh-CN" b="1" dirty="0" smtClean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right:5px;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bottom:2px;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9" name="AutoShape 4"/>
          <p:cNvSpPr txBox="1">
            <a:spLocks noChangeArrowheads="1"/>
          </p:cNvSpPr>
          <p:nvPr/>
        </p:nvSpPr>
        <p:spPr bwMode="auto">
          <a:xfrm>
            <a:off x="6453190" y="3071810"/>
            <a:ext cx="4000528" cy="341502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#number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li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float:left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margin-right:5px;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width:20px;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height:20px;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border:1px #666 solid;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text-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align:center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line-height:20px;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font-size:12px;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list-style-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type:none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background-color:#FFF;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9" name="组合 17"/>
          <p:cNvGrpSpPr/>
          <p:nvPr/>
        </p:nvGrpSpPr>
        <p:grpSpPr bwMode="auto">
          <a:xfrm>
            <a:off x="3262312" y="6119830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15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25" y="285750"/>
            <a:ext cx="3392488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700" name="矩形 23"/>
          <p:cNvSpPr/>
          <p:nvPr/>
        </p:nvSpPr>
        <p:spPr>
          <a:xfrm>
            <a:off x="645795" y="722313"/>
            <a:ext cx="60071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固定定位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fixed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7" descr="总结小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155" y="1459230"/>
            <a:ext cx="3649345" cy="53721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4698999" y="2462213"/>
            <a:ext cx="5233988" cy="3011487"/>
            <a:chOff x="3149847" y="2576764"/>
            <a:chExt cx="5234519" cy="3011219"/>
          </a:xfrm>
        </p:grpSpPr>
        <p:sp>
          <p:nvSpPr>
            <p:cNvPr id="29705" name="矩形 45"/>
            <p:cNvSpPr/>
            <p:nvPr/>
          </p:nvSpPr>
          <p:spPr>
            <a:xfrm>
              <a:off x="3365500" y="2783334"/>
              <a:ext cx="4905336" cy="25823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35000"/>
                </a:lnSpc>
              </a:pP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固定定位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是绝对定位的一种特殊形式，它以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浏览器窗口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作为参照物来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定义网页元素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。当</a:t>
              </a:r>
              <a:r>
                <a:rPr lang="en-US" altLang="zh-CN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position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属性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的取值为</a:t>
              </a:r>
              <a:r>
                <a:rPr lang="en-US" altLang="zh-CN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fixed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时，即可将元素的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定位模式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设置为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固定定位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zh-CN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706" name="圆角矩形标注 13"/>
            <p:cNvSpPr/>
            <p:nvPr/>
          </p:nvSpPr>
          <p:spPr>
            <a:xfrm rot="5400000">
              <a:off x="4261497" y="1465114"/>
              <a:ext cx="3011219" cy="5234519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noFill/>
            <a:ln w="2857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485140" y="535305"/>
            <a:ext cx="4346575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en-US" altLang="zh-CN" dirty="0" smtClean="0"/>
              <a:t>2-1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fixed</a:t>
            </a:r>
            <a:r>
              <a:rPr lang="zh-CN" altLang="en-US" dirty="0" smtClean="0"/>
              <a:t>属性值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偏移设置：</a:t>
            </a:r>
            <a:r>
              <a:rPr lang="en-US" altLang="zh-CN" dirty="0" smtClean="0"/>
              <a:t> left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bottom </a:t>
            </a:r>
            <a:endParaRPr lang="en-US" altLang="zh-CN" dirty="0" smtClean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sz="2600" dirty="0">
                <a:cs typeface="+mn-cs"/>
              </a:rPr>
              <a:t>类似绝对定位，不过区别在于</a:t>
            </a:r>
            <a:r>
              <a:rPr lang="zh-CN" altLang="zh-CN" sz="2600" dirty="0">
                <a:cs typeface="+mn-cs"/>
              </a:rPr>
              <a:t>定位的基准不是祖先元素，而是</a:t>
            </a:r>
            <a:r>
              <a:rPr lang="zh-CN" altLang="zh-CN" sz="2600" dirty="0">
                <a:solidFill>
                  <a:srgbClr val="FF0000"/>
                </a:solidFill>
                <a:cs typeface="+mn-cs"/>
              </a:rPr>
              <a:t>浏览器窗口</a:t>
            </a:r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694055" y="285750"/>
            <a:ext cx="4227195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10" name="AutoShape 4"/>
          <p:cNvSpPr txBox="1">
            <a:spLocks noChangeArrowheads="1"/>
          </p:cNvSpPr>
          <p:nvPr/>
        </p:nvSpPr>
        <p:spPr bwMode="auto">
          <a:xfrm>
            <a:off x="2452662" y="1357298"/>
            <a:ext cx="5244964" cy="452310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div:nth-of-type(1)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第一个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设置绝对定位*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100px;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100px;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red;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position: absolute;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div:nth-of-type(2)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第二个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设置固定定位*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50px;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50px;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yellow;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position: fixed;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 smtClean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  <a:endParaRPr lang="en-US" altLang="zh-CN" b="1" dirty="0">
              <a:latin typeface="+mn-lt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1666844" y="1000108"/>
            <a:ext cx="992719" cy="414475"/>
            <a:chOff x="1000100" y="2528843"/>
            <a:chExt cx="992719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4098" name="Picture 2" descr="C:\Users\yaling.he\Desktop\Chapter08 截图\Chapter08 截图\图8.15　同时设置absolute和fixed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556792"/>
            <a:ext cx="3130476" cy="38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/>
          <p:cNvSpPr txBox="1">
            <a:spLocks noChangeArrowheads="1"/>
          </p:cNvSpPr>
          <p:nvPr/>
        </p:nvSpPr>
        <p:spPr bwMode="auto">
          <a:xfrm>
            <a:off x="6509401" y="1355650"/>
            <a:ext cx="3786214" cy="133794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body{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height: 1000px;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4099" name="Picture 3" descr="C:\Users\yaling.he\Desktop\Chapter08 截图\Chapter08 截图\图8.16　 absolute和fixed的区别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29" y="2276872"/>
            <a:ext cx="3062113" cy="37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18"/>
          <p:cNvGrpSpPr/>
          <p:nvPr/>
        </p:nvGrpSpPr>
        <p:grpSpPr bwMode="auto">
          <a:xfrm>
            <a:off x="3129937" y="6242685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5" name="圆角矩形 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7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9">
              <a:hlinkClick r:id="rId5" action="ppaction://hlinkfile"/>
            </p:cNvPr>
            <p:cNvSpPr txBox="1"/>
            <p:nvPr/>
          </p:nvSpPr>
          <p:spPr bwMode="auto">
            <a:xfrm>
              <a:off x="4888088" y="5202150"/>
              <a:ext cx="2254266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6" action="ppaction://hlinkfile"/>
                </a:rPr>
                <a:t>fixed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993140" y="269875"/>
            <a:ext cx="4128135" cy="5562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3-1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7716836" cy="5143536"/>
          </a:xfrm>
        </p:spPr>
        <p:txBody>
          <a:bodyPr/>
          <a:lstStyle/>
          <a:p>
            <a:r>
              <a:rPr lang="zh-CN" altLang="en-US" dirty="0"/>
              <a:t>相对定位的</a:t>
            </a:r>
            <a:r>
              <a:rPr lang="zh-CN" altLang="en-US" dirty="0" smtClean="0"/>
              <a:t>特性</a:t>
            </a:r>
            <a:endParaRPr lang="zh-CN" altLang="en-US" dirty="0"/>
          </a:p>
          <a:p>
            <a:pPr lvl="1"/>
            <a:r>
              <a:rPr lang="zh-CN" altLang="en-US" dirty="0" smtClean="0"/>
              <a:t>相对</a:t>
            </a:r>
            <a:r>
              <a:rPr lang="zh-CN" altLang="en-US" dirty="0"/>
              <a:t>于自己的初始位置来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位置发生偏移后，它原来的位置会被保留</a:t>
            </a:r>
            <a:r>
              <a:rPr lang="zh-CN" altLang="en-US" dirty="0" smtClean="0"/>
              <a:t>下来</a:t>
            </a:r>
            <a:endParaRPr lang="zh-CN" altLang="en-US" dirty="0"/>
          </a:p>
          <a:p>
            <a:pPr lvl="1"/>
            <a:r>
              <a:rPr lang="zh-CN" altLang="en-US" dirty="0" smtClean="0"/>
              <a:t>层级</a:t>
            </a:r>
            <a:r>
              <a:rPr lang="zh-CN" altLang="en-US" dirty="0"/>
              <a:t>提高，可以把标准文档流中的元素及浮动元素盖在</a:t>
            </a:r>
            <a:r>
              <a:rPr lang="zh-CN" altLang="en-US" dirty="0" smtClean="0"/>
              <a:t>下边</a:t>
            </a:r>
            <a:endParaRPr lang="en-US" altLang="zh-CN" dirty="0" smtClean="0"/>
          </a:p>
          <a:p>
            <a:r>
              <a:rPr lang="zh-CN" altLang="zh-CN" sz="2800" dirty="0"/>
              <a:t>相对定位的使用</a:t>
            </a:r>
            <a:r>
              <a:rPr lang="zh-CN" altLang="zh-CN" sz="2800" dirty="0" smtClean="0"/>
              <a:t>场景</a:t>
            </a:r>
            <a:endParaRPr lang="zh-CN" altLang="zh-CN" sz="2800" dirty="0"/>
          </a:p>
          <a:p>
            <a:pPr lvl="1"/>
            <a:r>
              <a:rPr lang="zh-CN" altLang="zh-CN" dirty="0" smtClean="0"/>
              <a:t>相对</a:t>
            </a:r>
            <a:r>
              <a:rPr lang="zh-CN" altLang="zh-CN" dirty="0"/>
              <a:t>定位一般情况下很少自己单独使用，都是配合绝对定位使用，为绝对定位创造定位父级而又不设置偏移量</a:t>
            </a:r>
            <a:endParaRPr lang="zh-CN" altLang="en-US" sz="6400" dirty="0"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838200" y="325755"/>
            <a:ext cx="4286885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3-2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绝对定位的</a:t>
            </a:r>
            <a:r>
              <a:rPr lang="zh-CN" altLang="zh-CN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/>
              <a:t>绝对定位是相对于它的定位父级的位置来</a:t>
            </a:r>
            <a:r>
              <a:rPr lang="zh-CN" altLang="en-US" dirty="0" smtClean="0"/>
              <a:t>定位，如果</a:t>
            </a:r>
            <a:r>
              <a:rPr lang="zh-CN" altLang="en-US" dirty="0"/>
              <a:t>没有设置定位父级</a:t>
            </a:r>
            <a:r>
              <a:rPr lang="zh-CN" altLang="en-US" dirty="0" smtClean="0"/>
              <a:t>，则相对</a:t>
            </a:r>
            <a:r>
              <a:rPr lang="zh-CN" altLang="en-US" dirty="0"/>
              <a:t>浏览器窗口来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位置发生偏移后</a:t>
            </a:r>
            <a:r>
              <a:rPr lang="zh-CN" altLang="en-US" dirty="0" smtClean="0"/>
              <a:t>，原来</a:t>
            </a:r>
            <a:r>
              <a:rPr lang="zh-CN" altLang="en-US" dirty="0"/>
              <a:t>的位置不会被</a:t>
            </a:r>
            <a:r>
              <a:rPr lang="zh-CN" altLang="en-US" dirty="0" smtClean="0"/>
              <a:t>保留</a:t>
            </a:r>
            <a:endParaRPr lang="zh-CN" altLang="en-US" dirty="0"/>
          </a:p>
          <a:p>
            <a:pPr lvl="1"/>
            <a:r>
              <a:rPr lang="zh-CN" altLang="en-US" dirty="0" smtClean="0"/>
              <a:t>层级</a:t>
            </a:r>
            <a:r>
              <a:rPr lang="zh-CN" altLang="en-US" dirty="0"/>
              <a:t>提高，可以把标准文档流中的元素及浮动元素盖在</a:t>
            </a:r>
            <a:r>
              <a:rPr lang="zh-CN" altLang="en-US" dirty="0" smtClean="0"/>
              <a:t>下边</a:t>
            </a:r>
            <a:endParaRPr lang="zh-CN" altLang="en-US" dirty="0"/>
          </a:p>
          <a:p>
            <a:pPr lvl="1"/>
            <a:r>
              <a:rPr lang="zh-CN" altLang="en-US" dirty="0" smtClean="0"/>
              <a:t>设置</a:t>
            </a:r>
            <a:r>
              <a:rPr lang="zh-CN" altLang="en-US" dirty="0"/>
              <a:t>绝对定位的元素脱离文档流</a:t>
            </a:r>
            <a:endParaRPr lang="zh-CN" altLang="en-US" dirty="0"/>
          </a:p>
          <a:p>
            <a:r>
              <a:rPr lang="zh-CN" altLang="zh-CN" sz="2800" dirty="0"/>
              <a:t>绝对定位的使用</a:t>
            </a:r>
            <a:r>
              <a:rPr lang="zh-CN" altLang="zh-CN" sz="2800" dirty="0" smtClean="0"/>
              <a:t>场景</a:t>
            </a:r>
            <a:endParaRPr lang="en-US" altLang="zh-CN" sz="2800" dirty="0" smtClean="0"/>
          </a:p>
          <a:p>
            <a:pPr lvl="1"/>
            <a:r>
              <a:rPr lang="zh-CN" altLang="en-US" dirty="0"/>
              <a:t>一般情况下，绝对定位用在下拉菜单、焦点图轮播、弹出数字气泡、特别花边等场景</a:t>
            </a:r>
            <a:endParaRPr lang="zh-CN" altLang="en-US" sz="6200" dirty="0">
              <a:cs typeface="+mn-cs"/>
            </a:endParaRPr>
          </a:p>
        </p:txBody>
      </p:sp>
      <p:pic>
        <p:nvPicPr>
          <p:cNvPr id="5122" name="Picture 2" descr="C:\Users\yaling.he\Desktop\Chapter08 截图\Chapter08 截图\图8.20　 焦点图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060848"/>
            <a:ext cx="5804152" cy="36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aling.he\Desktop\Chapter08 截图\Chapter08 截图\图8.18　 下拉菜单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061" y="2191567"/>
            <a:ext cx="4907102" cy="23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sus\Desktop\新建文件夹 (3)\2-1.jpg2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7498" y="3514662"/>
            <a:ext cx="4208780" cy="17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线形标注 1 7"/>
          <p:cNvSpPr/>
          <p:nvPr/>
        </p:nvSpPr>
        <p:spPr bwMode="auto">
          <a:xfrm flipH="1">
            <a:off x="7103334" y="5728893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轮播图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线形标注 1 8"/>
          <p:cNvSpPr/>
          <p:nvPr/>
        </p:nvSpPr>
        <p:spPr bwMode="auto">
          <a:xfrm flipH="1">
            <a:off x="7032104" y="1397574"/>
            <a:ext cx="1224136" cy="652436"/>
          </a:xfrm>
          <a:prstGeom prst="borderCallout1">
            <a:avLst>
              <a:gd name="adj1" fmla="val 184969"/>
              <a:gd name="adj2" fmla="val 167257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下拉菜单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线形标注 1 9"/>
          <p:cNvSpPr/>
          <p:nvPr/>
        </p:nvSpPr>
        <p:spPr bwMode="auto">
          <a:xfrm flipH="1">
            <a:off x="6787682" y="4746055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定位广告图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09340" cy="5232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3-3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固定</a:t>
            </a:r>
            <a:r>
              <a:rPr lang="zh-CN" altLang="zh-CN" dirty="0" smtClean="0"/>
              <a:t>定位</a:t>
            </a:r>
            <a:r>
              <a:rPr lang="zh-CN" altLang="zh-CN" dirty="0"/>
              <a:t>的</a:t>
            </a:r>
            <a:r>
              <a:rPr lang="zh-CN" altLang="zh-CN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/>
              <a:t>相对浏览器窗口来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偏移</a:t>
            </a:r>
            <a:r>
              <a:rPr lang="zh-CN" altLang="en-US" dirty="0"/>
              <a:t>量不会随滚动条的移动而移动</a:t>
            </a:r>
            <a:endParaRPr lang="zh-CN" altLang="en-US" dirty="0"/>
          </a:p>
          <a:p>
            <a:r>
              <a:rPr lang="zh-CN" altLang="zh-CN" dirty="0"/>
              <a:t>固定</a:t>
            </a:r>
            <a:r>
              <a:rPr lang="zh-CN" altLang="zh-CN" dirty="0"/>
              <a:t>定位</a:t>
            </a:r>
            <a:r>
              <a:rPr lang="zh-CN" altLang="zh-CN" dirty="0"/>
              <a:t>的使用</a:t>
            </a:r>
            <a:r>
              <a:rPr lang="zh-CN" altLang="zh-CN" dirty="0"/>
              <a:t>场景</a:t>
            </a:r>
            <a:endParaRPr lang="en-US" altLang="zh-CN" dirty="0"/>
          </a:p>
          <a:p>
            <a:pPr lvl="1"/>
            <a:r>
              <a:rPr lang="zh-CN" altLang="zh-CN" dirty="0"/>
              <a:t>一般在网页中被用在窗口左右两边的固定广告、返回顶部图标、吸顶导航栏等</a:t>
            </a:r>
            <a:endParaRPr lang="zh-CN" altLang="en-US" sz="6200" dirty="0">
              <a:cs typeface="+mn-cs"/>
            </a:endParaRPr>
          </a:p>
        </p:txBody>
      </p:sp>
      <p:pic>
        <p:nvPicPr>
          <p:cNvPr id="6146" name="Picture 2" descr="C:\Users\yaling.he\Desktop\Chapter08 截图\Chapter08 截图\图8.21　 吸顶导航和返回顶部.bm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22" y="3819042"/>
            <a:ext cx="4734858" cy="279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yaling.he\Desktop\Chapter08 截图\Chapter08 截图\图8.22　 两侧固定广告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3794152"/>
            <a:ext cx="4968552" cy="29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预习检查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676400" y="1825625"/>
            <a:ext cx="10515600" cy="4351655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CSS</a:t>
            </a:r>
            <a:r>
              <a:rPr lang="zh-CN" altLang="en-US" dirty="0">
                <a:sym typeface="+mn-ea"/>
              </a:rPr>
              <a:t>中</a:t>
            </a:r>
            <a:r>
              <a:rPr lang="en-US" altLang="zh-CN" dirty="0">
                <a:sym typeface="+mn-ea"/>
              </a:rPr>
              <a:t>position</a:t>
            </a:r>
            <a:r>
              <a:rPr lang="zh-CN" altLang="en-US" dirty="0">
                <a:sym typeface="+mn-ea"/>
              </a:rPr>
              <a:t>属性值</a:t>
            </a:r>
            <a:r>
              <a:rPr lang="en-US" altLang="zh-CN" dirty="0">
                <a:sym typeface="+mn-ea"/>
              </a:rPr>
              <a:t>absolute</a:t>
            </a:r>
            <a:r>
              <a:rPr lang="zh-CN" altLang="en-US" dirty="0">
                <a:sym typeface="+mn-ea"/>
              </a:rPr>
              <a:t>表示什么定位？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CSS</a:t>
            </a:r>
            <a:r>
              <a:rPr lang="zh-CN" altLang="en-US" dirty="0">
                <a:sym typeface="+mn-ea"/>
              </a:rPr>
              <a:t>中使用什么方式可以设置网页元素的透明度？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在网页中</a:t>
            </a:r>
            <a:r>
              <a:rPr lang="en-US" altLang="zh-CN" dirty="0">
                <a:sym typeface="+mn-ea"/>
              </a:rPr>
              <a:t>z-index</a:t>
            </a:r>
            <a:r>
              <a:rPr lang="zh-CN" altLang="en-US" dirty="0">
                <a:sym typeface="+mn-ea"/>
              </a:rPr>
              <a:t>对没有设置定位的网页元素有效吗？</a:t>
            </a:r>
            <a:endParaRPr lang="zh-CN" altLang="en-US" dirty="0"/>
          </a:p>
          <a:p>
            <a:r>
              <a:rPr lang="zh-CN" altLang="en-US" dirty="0" smtClean="0">
                <a:sym typeface="+mn-ea"/>
              </a:rPr>
              <a:t>描述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种</a:t>
            </a:r>
            <a:r>
              <a:rPr lang="zh-CN" altLang="en-US" dirty="0" smtClean="0">
                <a:sym typeface="+mn-ea"/>
              </a:rPr>
              <a:t>定位分别在</a:t>
            </a:r>
            <a:r>
              <a:rPr lang="zh-CN" altLang="en-US" dirty="0">
                <a:sym typeface="+mn-ea"/>
              </a:rPr>
              <a:t>网页中的使用场景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"/>
          <p:cNvGrpSpPr/>
          <p:nvPr/>
        </p:nvGrpSpPr>
        <p:grpSpPr bwMode="auto">
          <a:xfrm>
            <a:off x="8707120" y="659765"/>
            <a:ext cx="1607185" cy="736600"/>
            <a:chOff x="0" y="600123"/>
            <a:chExt cx="1607604" cy="736273"/>
          </a:xfrm>
        </p:grpSpPr>
        <p:sp>
          <p:nvSpPr>
            <p:cNvPr id="19" name="TextBox 18"/>
            <p:cNvSpPr txBox="1"/>
            <p:nvPr/>
          </p:nvSpPr>
          <p:spPr>
            <a:xfrm>
              <a:off x="403330" y="620752"/>
              <a:ext cx="1204274" cy="39860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集中测试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0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624205" y="120650"/>
            <a:ext cx="9394825" cy="7747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制作奖多多安全购彩页面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  <a:endParaRPr lang="zh-CN" altLang="en-US" dirty="0" smtClean="0"/>
          </a:p>
          <a:p>
            <a:pPr lvl="1"/>
            <a:r>
              <a:rPr lang="zh-CN" altLang="en-US" dirty="0"/>
              <a:t>页面宽度是</a:t>
            </a:r>
            <a:r>
              <a:rPr lang="en-US" altLang="zh-CN" dirty="0"/>
              <a:t>1012px</a:t>
            </a:r>
            <a:r>
              <a:rPr lang="zh-CN" altLang="en-US" dirty="0"/>
              <a:t>，居中</a:t>
            </a:r>
            <a:r>
              <a:rPr lang="zh-CN" altLang="en-US" dirty="0" smtClean="0"/>
              <a:t>显示</a:t>
            </a:r>
            <a:endParaRPr lang="zh-CN" altLang="en-US" dirty="0"/>
          </a:p>
          <a:p>
            <a:pPr lvl="1"/>
            <a:r>
              <a:rPr lang="zh-CN" altLang="en-US" dirty="0" smtClean="0"/>
              <a:t>页面</a:t>
            </a:r>
            <a:r>
              <a:rPr lang="zh-CN" altLang="en-US" dirty="0"/>
              <a:t>中的内容可以使用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标签</a:t>
            </a:r>
            <a:r>
              <a:rPr lang="zh-CN" altLang="en-US" dirty="0" smtClean="0"/>
              <a:t>布局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“一元秒杀”广告使用绝对定位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</a:t>
            </a:r>
            <a:r>
              <a:rPr lang="zh-CN" altLang="en-US" dirty="0"/>
              <a:t>维码广告使用绝对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“在线客服”</a:t>
            </a:r>
            <a:r>
              <a:rPr lang="zh-CN" altLang="en-US" dirty="0"/>
              <a:t>广告使用固定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“</a:t>
            </a:r>
            <a:r>
              <a:rPr lang="zh-CN" altLang="en-US" dirty="0"/>
              <a:t>手机购彩随时查看开奖”广告使用固定</a:t>
            </a:r>
            <a:r>
              <a:rPr lang="zh-CN" altLang="en-US" dirty="0" smtClean="0"/>
              <a:t>定位</a:t>
            </a:r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48759" y="116907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/>
          <p:nvPr/>
        </p:nvGrpSpPr>
        <p:grpSpPr bwMode="auto">
          <a:xfrm>
            <a:off x="2245121" y="6089649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218" name="Picture 2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79" y="4422687"/>
            <a:ext cx="3622649" cy="227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25" y="285750"/>
            <a:ext cx="3392488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4" name="矩形 23"/>
          <p:cNvSpPr/>
          <p:nvPr/>
        </p:nvSpPr>
        <p:spPr>
          <a:xfrm>
            <a:off x="857885" y="682308"/>
            <a:ext cx="60071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z-index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层叠等级属性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2-1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形状 11"/>
          <p:cNvSpPr/>
          <p:nvPr/>
        </p:nvSpPr>
        <p:spPr bwMode="auto">
          <a:xfrm>
            <a:off x="2825750" y="3913188"/>
            <a:ext cx="2071688" cy="2070100"/>
          </a:xfrm>
          <a:prstGeom prst="leftCircularArrow">
            <a:avLst>
              <a:gd name="adj1" fmla="val 2866"/>
              <a:gd name="adj2" fmla="val 350275"/>
              <a:gd name="adj3" fmla="val 2129484"/>
              <a:gd name="adj4" fmla="val 9028187"/>
              <a:gd name="adj5" fmla="val 3343"/>
            </a:avLst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pSp>
        <p:nvGrpSpPr>
          <p:cNvPr id="2" name="组合 1"/>
          <p:cNvGrpSpPr/>
          <p:nvPr/>
        </p:nvGrpSpPr>
        <p:grpSpPr>
          <a:xfrm>
            <a:off x="1711325" y="2911475"/>
            <a:ext cx="2325688" cy="2424113"/>
            <a:chOff x="187325" y="2910900"/>
            <a:chExt cx="2325688" cy="2424113"/>
          </a:xfrm>
        </p:grpSpPr>
        <p:sp>
          <p:nvSpPr>
            <p:cNvPr id="11" name="任意多边形 10"/>
            <p:cNvSpPr/>
            <p:nvPr/>
          </p:nvSpPr>
          <p:spPr bwMode="auto">
            <a:xfrm>
              <a:off x="187325" y="2910900"/>
              <a:ext cx="2325688" cy="1981200"/>
            </a:xfrm>
            <a:custGeom>
              <a:avLst/>
              <a:gdLst>
                <a:gd name="connsiteX0" fmla="*/ 0 w 1932710"/>
                <a:gd name="connsiteY0" fmla="*/ 159408 h 1594081"/>
                <a:gd name="connsiteX1" fmla="*/ 159408 w 1932710"/>
                <a:gd name="connsiteY1" fmla="*/ 0 h 1594081"/>
                <a:gd name="connsiteX2" fmla="*/ 1773302 w 1932710"/>
                <a:gd name="connsiteY2" fmla="*/ 0 h 1594081"/>
                <a:gd name="connsiteX3" fmla="*/ 1932710 w 1932710"/>
                <a:gd name="connsiteY3" fmla="*/ 159408 h 1594081"/>
                <a:gd name="connsiteX4" fmla="*/ 1932710 w 1932710"/>
                <a:gd name="connsiteY4" fmla="*/ 1434673 h 1594081"/>
                <a:gd name="connsiteX5" fmla="*/ 1773302 w 1932710"/>
                <a:gd name="connsiteY5" fmla="*/ 1594081 h 1594081"/>
                <a:gd name="connsiteX6" fmla="*/ 159408 w 1932710"/>
                <a:gd name="connsiteY6" fmla="*/ 1594081 h 1594081"/>
                <a:gd name="connsiteX7" fmla="*/ 0 w 1932710"/>
                <a:gd name="connsiteY7" fmla="*/ 1434673 h 1594081"/>
                <a:gd name="connsiteX8" fmla="*/ 0 w 1932710"/>
                <a:gd name="connsiteY8" fmla="*/ 159408 h 159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2710" h="1594081">
                  <a:moveTo>
                    <a:pt x="0" y="159408"/>
                  </a:moveTo>
                  <a:cubicBezTo>
                    <a:pt x="0" y="71369"/>
                    <a:pt x="71369" y="0"/>
                    <a:pt x="159408" y="0"/>
                  </a:cubicBezTo>
                  <a:lnTo>
                    <a:pt x="1773302" y="0"/>
                  </a:lnTo>
                  <a:cubicBezTo>
                    <a:pt x="1861341" y="0"/>
                    <a:pt x="1932710" y="71369"/>
                    <a:pt x="1932710" y="159408"/>
                  </a:cubicBezTo>
                  <a:lnTo>
                    <a:pt x="1932710" y="1434673"/>
                  </a:lnTo>
                  <a:cubicBezTo>
                    <a:pt x="1932710" y="1522712"/>
                    <a:pt x="1861341" y="1594081"/>
                    <a:pt x="1773302" y="1594081"/>
                  </a:cubicBezTo>
                  <a:lnTo>
                    <a:pt x="159408" y="1594081"/>
                  </a:lnTo>
                  <a:cubicBezTo>
                    <a:pt x="71369" y="1594081"/>
                    <a:pt x="0" y="1522712"/>
                    <a:pt x="0" y="1434673"/>
                  </a:cubicBezTo>
                  <a:lnTo>
                    <a:pt x="0" y="159408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60509" tIns="160509" rIns="160509" bIns="502098"/>
            <a:lstStyle>
              <a:lvl1pPr marL="342900" indent="-342900" defTabSz="8001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01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001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001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001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001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1" indent="0" algn="l" defTabSz="8001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当对多个元素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同时设置定位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时，定位元素之间有可能会发生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重叠，如右图所示。</a:t>
              </a: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411163" y="4652388"/>
              <a:ext cx="1847850" cy="682625"/>
            </a:xfrm>
            <a:custGeom>
              <a:avLst/>
              <a:gdLst>
                <a:gd name="connsiteX0" fmla="*/ 0 w 1717964"/>
                <a:gd name="connsiteY0" fmla="*/ 68318 h 683177"/>
                <a:gd name="connsiteX1" fmla="*/ 68318 w 1717964"/>
                <a:gd name="connsiteY1" fmla="*/ 0 h 683177"/>
                <a:gd name="connsiteX2" fmla="*/ 1649646 w 1717964"/>
                <a:gd name="connsiteY2" fmla="*/ 0 h 683177"/>
                <a:gd name="connsiteX3" fmla="*/ 1717964 w 1717964"/>
                <a:gd name="connsiteY3" fmla="*/ 68318 h 683177"/>
                <a:gd name="connsiteX4" fmla="*/ 1717964 w 1717964"/>
                <a:gd name="connsiteY4" fmla="*/ 614859 h 683177"/>
                <a:gd name="connsiteX5" fmla="*/ 1649646 w 1717964"/>
                <a:gd name="connsiteY5" fmla="*/ 683177 h 683177"/>
                <a:gd name="connsiteX6" fmla="*/ 68318 w 1717964"/>
                <a:gd name="connsiteY6" fmla="*/ 683177 h 683177"/>
                <a:gd name="connsiteX7" fmla="*/ 0 w 1717964"/>
                <a:gd name="connsiteY7" fmla="*/ 614859 h 683177"/>
                <a:gd name="connsiteX8" fmla="*/ 0 w 1717964"/>
                <a:gd name="connsiteY8" fmla="*/ 68318 h 68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7964" h="683177">
                  <a:moveTo>
                    <a:pt x="0" y="68318"/>
                  </a:moveTo>
                  <a:cubicBezTo>
                    <a:pt x="0" y="30587"/>
                    <a:pt x="30587" y="0"/>
                    <a:pt x="68318" y="0"/>
                  </a:cubicBezTo>
                  <a:lnTo>
                    <a:pt x="1649646" y="0"/>
                  </a:lnTo>
                  <a:cubicBezTo>
                    <a:pt x="1687377" y="0"/>
                    <a:pt x="1717964" y="30587"/>
                    <a:pt x="1717964" y="68318"/>
                  </a:cubicBezTo>
                  <a:lnTo>
                    <a:pt x="1717964" y="614859"/>
                  </a:lnTo>
                  <a:cubicBezTo>
                    <a:pt x="1717964" y="652590"/>
                    <a:pt x="1687377" y="683177"/>
                    <a:pt x="1649646" y="683177"/>
                  </a:cubicBezTo>
                  <a:lnTo>
                    <a:pt x="68318" y="683177"/>
                  </a:lnTo>
                  <a:cubicBezTo>
                    <a:pt x="30587" y="683177"/>
                    <a:pt x="0" y="652590"/>
                    <a:pt x="0" y="614859"/>
                  </a:cubicBezTo>
                  <a:lnTo>
                    <a:pt x="0" y="68318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5730" tIns="50490" rIns="65730" bIns="50490" anchor="ctr"/>
            <a:lstStyle>
              <a:lvl1pPr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0668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定位导致重叠</a:t>
              </a:r>
              <a:endPara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4" name="环形箭头 13"/>
          <p:cNvSpPr/>
          <p:nvPr/>
        </p:nvSpPr>
        <p:spPr bwMode="auto">
          <a:xfrm>
            <a:off x="6480175" y="2084388"/>
            <a:ext cx="2835275" cy="2305050"/>
          </a:xfrm>
          <a:prstGeom prst="circularArrow">
            <a:avLst>
              <a:gd name="adj1" fmla="val 1434"/>
              <a:gd name="adj2" fmla="val 251417"/>
              <a:gd name="adj3" fmla="val 20232579"/>
              <a:gd name="adj4" fmla="val 12017478"/>
              <a:gd name="adj5" fmla="val 2443"/>
            </a:avLst>
          </a:prstGeom>
          <a:solidFill>
            <a:srgbClr val="00B0F0"/>
          </a:solidFill>
          <a:ln w="19050">
            <a:solidFill>
              <a:srgbClr val="00B0F0"/>
            </a:solidFill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pSp>
        <p:nvGrpSpPr>
          <p:cNvPr id="3" name="组合 2"/>
          <p:cNvGrpSpPr/>
          <p:nvPr/>
        </p:nvGrpSpPr>
        <p:grpSpPr>
          <a:xfrm>
            <a:off x="7907338" y="2895600"/>
            <a:ext cx="2389187" cy="2571750"/>
            <a:chOff x="6383338" y="2895025"/>
            <a:chExt cx="2389187" cy="2571750"/>
          </a:xfrm>
        </p:grpSpPr>
        <p:sp>
          <p:nvSpPr>
            <p:cNvPr id="19" name="任意多边形 18"/>
            <p:cNvSpPr/>
            <p:nvPr/>
          </p:nvSpPr>
          <p:spPr bwMode="auto">
            <a:xfrm>
              <a:off x="6383338" y="2895025"/>
              <a:ext cx="2389187" cy="2103438"/>
            </a:xfrm>
            <a:custGeom>
              <a:avLst/>
              <a:gdLst>
                <a:gd name="connsiteX0" fmla="*/ 0 w 2863348"/>
                <a:gd name="connsiteY0" fmla="*/ 210374 h 2103741"/>
                <a:gd name="connsiteX1" fmla="*/ 210374 w 2863348"/>
                <a:gd name="connsiteY1" fmla="*/ 0 h 2103741"/>
                <a:gd name="connsiteX2" fmla="*/ 2652974 w 2863348"/>
                <a:gd name="connsiteY2" fmla="*/ 0 h 2103741"/>
                <a:gd name="connsiteX3" fmla="*/ 2863348 w 2863348"/>
                <a:gd name="connsiteY3" fmla="*/ 210374 h 2103741"/>
                <a:gd name="connsiteX4" fmla="*/ 2863348 w 2863348"/>
                <a:gd name="connsiteY4" fmla="*/ 1893367 h 2103741"/>
                <a:gd name="connsiteX5" fmla="*/ 2652974 w 2863348"/>
                <a:gd name="connsiteY5" fmla="*/ 2103741 h 2103741"/>
                <a:gd name="connsiteX6" fmla="*/ 210374 w 2863348"/>
                <a:gd name="connsiteY6" fmla="*/ 2103741 h 2103741"/>
                <a:gd name="connsiteX7" fmla="*/ 0 w 2863348"/>
                <a:gd name="connsiteY7" fmla="*/ 1893367 h 2103741"/>
                <a:gd name="connsiteX8" fmla="*/ 0 w 2863348"/>
                <a:gd name="connsiteY8" fmla="*/ 210374 h 210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3348" h="2103741">
                  <a:moveTo>
                    <a:pt x="0" y="210374"/>
                  </a:moveTo>
                  <a:cubicBezTo>
                    <a:pt x="0" y="94188"/>
                    <a:pt x="94188" y="0"/>
                    <a:pt x="210374" y="0"/>
                  </a:cubicBezTo>
                  <a:lnTo>
                    <a:pt x="2652974" y="0"/>
                  </a:lnTo>
                  <a:cubicBezTo>
                    <a:pt x="2769160" y="0"/>
                    <a:pt x="2863348" y="94188"/>
                    <a:pt x="2863348" y="210374"/>
                  </a:cubicBezTo>
                  <a:lnTo>
                    <a:pt x="2863348" y="1893367"/>
                  </a:lnTo>
                  <a:cubicBezTo>
                    <a:pt x="2863348" y="2009553"/>
                    <a:pt x="2769160" y="2103741"/>
                    <a:pt x="2652974" y="2103741"/>
                  </a:cubicBezTo>
                  <a:lnTo>
                    <a:pt x="210374" y="2103741"/>
                  </a:lnTo>
                  <a:cubicBezTo>
                    <a:pt x="94188" y="2103741"/>
                    <a:pt x="0" y="2009553"/>
                    <a:pt x="0" y="1893367"/>
                  </a:cubicBezTo>
                  <a:lnTo>
                    <a:pt x="0" y="210374"/>
                  </a:lnTo>
                  <a:close/>
                </a:path>
              </a:pathLst>
            </a:cu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2238" tIns="172238" rIns="172238" bIns="623040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z-index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可以调整重叠定位元素的堆叠顺序，其取值可为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正整数、负整数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和</a:t>
              </a:r>
              <a:r>
                <a:rPr kumimoji="0" lang="en-US" altLang="zh-CN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。</a:t>
              </a:r>
              <a:r>
                <a:rPr kumimoji="0" lang="en-US" altLang="zh-CN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z-index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的默认值是</a:t>
              </a:r>
              <a:r>
                <a:rPr kumimoji="0" lang="en-US" altLang="zh-CN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</a:t>
              </a:r>
              <a:r>
                <a: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。</a:t>
              </a: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6723063" y="4782563"/>
              <a:ext cx="1843087" cy="684212"/>
            </a:xfrm>
            <a:custGeom>
              <a:avLst/>
              <a:gdLst>
                <a:gd name="connsiteX0" fmla="*/ 0 w 1717964"/>
                <a:gd name="connsiteY0" fmla="*/ 68318 h 683177"/>
                <a:gd name="connsiteX1" fmla="*/ 68318 w 1717964"/>
                <a:gd name="connsiteY1" fmla="*/ 0 h 683177"/>
                <a:gd name="connsiteX2" fmla="*/ 1649646 w 1717964"/>
                <a:gd name="connsiteY2" fmla="*/ 0 h 683177"/>
                <a:gd name="connsiteX3" fmla="*/ 1717964 w 1717964"/>
                <a:gd name="connsiteY3" fmla="*/ 68318 h 683177"/>
                <a:gd name="connsiteX4" fmla="*/ 1717964 w 1717964"/>
                <a:gd name="connsiteY4" fmla="*/ 614859 h 683177"/>
                <a:gd name="connsiteX5" fmla="*/ 1649646 w 1717964"/>
                <a:gd name="connsiteY5" fmla="*/ 683177 h 683177"/>
                <a:gd name="connsiteX6" fmla="*/ 68318 w 1717964"/>
                <a:gd name="connsiteY6" fmla="*/ 683177 h 683177"/>
                <a:gd name="connsiteX7" fmla="*/ 0 w 1717964"/>
                <a:gd name="connsiteY7" fmla="*/ 614859 h 683177"/>
                <a:gd name="connsiteX8" fmla="*/ 0 w 1717964"/>
                <a:gd name="connsiteY8" fmla="*/ 68318 h 68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7964" h="683177">
                  <a:moveTo>
                    <a:pt x="0" y="68318"/>
                  </a:moveTo>
                  <a:cubicBezTo>
                    <a:pt x="0" y="30587"/>
                    <a:pt x="30587" y="0"/>
                    <a:pt x="68318" y="0"/>
                  </a:cubicBezTo>
                  <a:lnTo>
                    <a:pt x="1649646" y="0"/>
                  </a:lnTo>
                  <a:cubicBezTo>
                    <a:pt x="1687377" y="0"/>
                    <a:pt x="1717964" y="30587"/>
                    <a:pt x="1717964" y="68318"/>
                  </a:cubicBezTo>
                  <a:lnTo>
                    <a:pt x="1717964" y="614859"/>
                  </a:lnTo>
                  <a:cubicBezTo>
                    <a:pt x="1717964" y="652590"/>
                    <a:pt x="1687377" y="683177"/>
                    <a:pt x="1649646" y="683177"/>
                  </a:cubicBezTo>
                  <a:lnTo>
                    <a:pt x="68318" y="683177"/>
                  </a:lnTo>
                  <a:cubicBezTo>
                    <a:pt x="30587" y="683177"/>
                    <a:pt x="0" y="652590"/>
                    <a:pt x="0" y="614859"/>
                  </a:cubicBezTo>
                  <a:lnTo>
                    <a:pt x="0" y="68318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5730" tIns="50490" rIns="65730" bIns="50490" anchor="ctr"/>
            <a:lstStyle>
              <a:lvl1pPr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0668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0668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解决重叠问题</a:t>
              </a:r>
              <a:endPara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1" name="Picture 2" descr="C:\Users\Administrator\Desktop\定位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4988" y="2882900"/>
            <a:ext cx="3303587" cy="235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调整元素定位时重叠层的上下位置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z-index</a:t>
            </a:r>
            <a:r>
              <a:rPr lang="zh-CN" altLang="en-US" dirty="0" smtClean="0"/>
              <a:t>属性值：整数，默认值为</a:t>
            </a:r>
            <a:r>
              <a:rPr lang="en-US" altLang="zh-CN" dirty="0" smtClean="0"/>
              <a:t>0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设置了</a:t>
            </a:r>
            <a:r>
              <a:rPr lang="en-US" altLang="zh-CN" dirty="0" err="1" smtClean="0"/>
              <a:t>positon</a:t>
            </a:r>
            <a:r>
              <a:rPr lang="zh-CN" altLang="en-US" dirty="0" smtClean="0"/>
              <a:t>属性时，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属性可以设置各元素之间的重叠高低关系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z-index</a:t>
            </a:r>
            <a:r>
              <a:rPr lang="zh-CN" altLang="en-US" dirty="0" smtClean="0"/>
              <a:t>值大的层位于其值小的层上方</a:t>
            </a:r>
            <a:endParaRPr lang="zh-CN" altLang="en-US" dirty="0"/>
          </a:p>
        </p:txBody>
      </p:sp>
      <p:pic>
        <p:nvPicPr>
          <p:cNvPr id="5" name="图片 4" descr="8－18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7403" y="2409814"/>
            <a:ext cx="5286412" cy="4813955"/>
          </a:xfrm>
          <a:prstGeom prst="rect">
            <a:avLst/>
          </a:prstGeom>
        </p:spPr>
      </p:pic>
      <p:sp>
        <p:nvSpPr>
          <p:cNvPr id="30724" name="矩形 23"/>
          <p:cNvSpPr/>
          <p:nvPr/>
        </p:nvSpPr>
        <p:spPr>
          <a:xfrm>
            <a:off x="857885" y="682308"/>
            <a:ext cx="60071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z-index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层叠等级属性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2-2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255" y="255270"/>
            <a:ext cx="4154805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网页元素透明度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CSS</a:t>
            </a:r>
            <a:r>
              <a:rPr lang="zh-CN" altLang="en-US" smtClean="0"/>
              <a:t>设置元素透明度</a:t>
            </a:r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1809720" y="4286256"/>
          <a:ext cx="8572500" cy="164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630"/>
                <a:gridCol w="3071495"/>
                <a:gridCol w="3000375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属性</a:t>
                      </a:r>
                      <a:endParaRPr lang="en-US" altLang="zh-CN" sz="20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说明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举例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opacity:x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opacity:0.4;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(opacity=x)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0~100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(opacity=40);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图片 5" descr="C:\Users\asus\Desktop\新建文件夹 (3)\3.pn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66975" y="1367790"/>
            <a:ext cx="8476615" cy="2649855"/>
          </a:xfrm>
          <a:prstGeom prst="rect">
            <a:avLst/>
          </a:prstGeom>
        </p:spPr>
      </p:pic>
      <p:grpSp>
        <p:nvGrpSpPr>
          <p:cNvPr id="4" name="组合 18"/>
          <p:cNvGrpSpPr/>
          <p:nvPr/>
        </p:nvGrpSpPr>
        <p:grpSpPr bwMode="auto">
          <a:xfrm>
            <a:off x="2881017" y="6177280"/>
            <a:ext cx="5361582" cy="446042"/>
            <a:chOff x="3143240" y="5126095"/>
            <a:chExt cx="5361619" cy="446045"/>
          </a:xfrm>
          <a:solidFill>
            <a:schemeClr val="tx1"/>
          </a:solidFill>
        </p:grpSpPr>
        <p:sp>
          <p:nvSpPr>
            <p:cNvPr id="7" name="圆角矩形 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 bwMode="auto">
            <a:xfrm>
              <a:off x="3714744" y="5126095"/>
              <a:ext cx="4790115" cy="428628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9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grp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hlinkClick r:id="rId3" action="ppaction://hlinkfile"/>
            </p:cNvPr>
            <p:cNvSpPr txBox="1"/>
            <p:nvPr/>
          </p:nvSpPr>
          <p:spPr bwMode="auto">
            <a:xfrm>
              <a:off x="4436600" y="5202150"/>
              <a:ext cx="3157242" cy="337187"/>
            </a:xfrm>
            <a:prstGeom prst="rect">
              <a:avLst/>
            </a:prstGeom>
            <a:grpFill/>
            <a:effectLst/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6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z-index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  <a:hlinkClick r:id="rId4" action="ppaction://hlinkfile"/>
                </a:rPr>
                <a:t>属性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1035" y="325755"/>
            <a:ext cx="210566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小结</a:t>
            </a:r>
            <a:endParaRPr lang="zh-CN" altLang="en-US" dirty="0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网页中的元素都含有两个堆叠层级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未设置绝对定位时所处的环境</a:t>
            </a:r>
            <a:r>
              <a:rPr lang="zh-CN" altLang="en-US" dirty="0"/>
              <a:t>，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是</a:t>
            </a:r>
            <a:r>
              <a:rPr lang="en-US" altLang="zh-CN" dirty="0" smtClean="0"/>
              <a:t>0</a:t>
            </a:r>
            <a:endParaRPr lang="en-US" altLang="zh-CN" dirty="0"/>
          </a:p>
          <a:p>
            <a:pPr lvl="1"/>
            <a:r>
              <a:rPr lang="zh-CN" altLang="en-US" dirty="0" smtClean="0"/>
              <a:t>设置绝对定位时所处的堆叠环境，此时层的位置由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的值确定</a:t>
            </a:r>
            <a:endParaRPr lang="en-US" altLang="zh-CN" dirty="0" smtClean="0"/>
          </a:p>
          <a:p>
            <a:r>
              <a:rPr lang="zh-CN" altLang="en-US" dirty="0" smtClean="0"/>
              <a:t>改变设置绝对定位和没有设置绝对定位的层的上下堆叠顺序，只需调整绝对定位层的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值即可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474980" y="186055"/>
            <a:ext cx="540131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学员操作</a:t>
            </a:r>
            <a:r>
              <a:rPr lang="en-US" altLang="zh-CN" smtClean="0"/>
              <a:t>—</a:t>
            </a:r>
            <a:r>
              <a:rPr lang="zh-CN" altLang="en-US" smtClean="0"/>
              <a:t>当当图书榜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8036218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页面右上角“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折疯抢”图片和图书列表中的“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”图片均使用定位方式实现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鼠标移至导航菜单上时出现下划线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页面中英文体为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，中文字体为宋体，字体大小为</a:t>
            </a:r>
            <a:r>
              <a:rPr lang="en-US" altLang="zh-CN" dirty="0" smtClean="0"/>
              <a:t>12px</a:t>
            </a:r>
            <a:endParaRPr lang="zh-CN" altLang="en-US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/>
          <p:nvPr/>
        </p:nvGrpSpPr>
        <p:grpSpPr bwMode="auto">
          <a:xfrm>
            <a:off x="1817811" y="6143624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242" name="Picture 2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501008"/>
            <a:ext cx="4470957" cy="32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25" y="285750"/>
            <a:ext cx="3392488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  <a:endParaRPr smtClean="0"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9482168" y="274638"/>
            <a:ext cx="971550" cy="5826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dirty="0" smtClean="0">
                <a:solidFill>
                  <a:srgbClr val="121F55"/>
                </a:solidFill>
              </a:rPr>
              <a:t>总结</a:t>
            </a:r>
            <a:endParaRPr dirty="0" smtClean="0">
              <a:solidFill>
                <a:srgbClr val="121F55"/>
              </a:solidFill>
            </a:endParaRP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3673475" y="1951389"/>
            <a:ext cx="638296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zh-CN" altLang="en-US" sz="2000" b="1" dirty="0" smtClean="0">
                <a:ea typeface="微软雅黑" panose="020B0503020204020204" charset="-122"/>
                <a:cs typeface="Arial" panose="020B0604020202020204" pitchFamily="34" charset="0"/>
              </a:rPr>
              <a:t>定位属性</a:t>
            </a:r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>
                <a:ea typeface="微软雅黑" panose="020B0503020204020204" charset="-122"/>
                <a:cs typeface="Arial" panose="020B0604020202020204" pitchFamily="34" charset="0"/>
              </a:rPr>
              <a:t>z-index</a:t>
            </a:r>
            <a:r>
              <a:rPr lang="zh-CN" altLang="en-US" sz="2000" b="1" dirty="0">
                <a:ea typeface="微软雅黑" panose="020B0503020204020204" charset="-122"/>
                <a:cs typeface="Arial" panose="020B0604020202020204" pitchFamily="34" charset="0"/>
              </a:rPr>
              <a:t>属性设置定位元素的堆叠顺序</a:t>
            </a:r>
            <a:endParaRPr lang="en-US" altLang="zh-CN" sz="20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 err="1" smtClean="0">
                <a:ea typeface="微软雅黑" panose="020B0503020204020204" charset="-122"/>
                <a:cs typeface="Arial" panose="020B0604020202020204" pitchFamily="34" charset="0"/>
              </a:rPr>
              <a:t>opacity:x</a:t>
            </a:r>
            <a:r>
              <a:rPr lang="zh-CN" altLang="en-US" sz="2000" b="1" dirty="0">
                <a:ea typeface="微软雅黑" panose="020B0503020204020204" charset="-122"/>
                <a:cs typeface="Arial" panose="020B0604020202020204" pitchFamily="34" charset="0"/>
              </a:rPr>
              <a:t>或</a:t>
            </a:r>
            <a:r>
              <a:rPr lang="en-US" altLang="zh-CN" sz="2000" b="1" dirty="0" err="1">
                <a:ea typeface="微软雅黑" panose="020B0503020204020204" charset="-122"/>
                <a:cs typeface="Arial" panose="020B0604020202020204" pitchFamily="34" charset="0"/>
              </a:rPr>
              <a:t>filter:alpha</a:t>
            </a:r>
            <a:r>
              <a:rPr lang="en-US" altLang="zh-CN" sz="2000" b="1" dirty="0">
                <a:ea typeface="微软雅黑" panose="020B0503020204020204" charset="-122"/>
                <a:cs typeface="Arial" panose="020B0604020202020204" pitchFamily="34" charset="0"/>
              </a:rPr>
              <a:t>(opacity=x)</a:t>
            </a:r>
            <a:r>
              <a:rPr lang="zh-CN" altLang="en-US" sz="2000" b="1" dirty="0">
                <a:ea typeface="微软雅黑" panose="020B0503020204020204" charset="-122"/>
                <a:cs typeface="Arial" panose="020B0604020202020204" pitchFamily="34" charset="0"/>
              </a:rPr>
              <a:t>方式设定网页元素的透明度</a:t>
            </a:r>
            <a:endParaRPr lang="zh-CN" altLang="en-US" sz="2000" b="1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5158186" y="1304437"/>
            <a:ext cx="1080120" cy="255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 smtClean="0">
                <a:ea typeface="微软雅黑" panose="020B0503020204020204" charset="-122"/>
                <a:cs typeface="Arial" panose="020B0604020202020204" pitchFamily="34" charset="0"/>
              </a:rPr>
              <a:t>static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relative</a:t>
            </a:r>
            <a:endParaRPr lang="en-US" altLang="zh-CN" sz="16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a</a:t>
            </a:r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bsolute</a:t>
            </a:r>
            <a:endParaRPr lang="en-US" altLang="zh-CN" sz="16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charset="-122"/>
                <a:cs typeface="Arial" panose="020B0604020202020204" pitchFamily="34" charset="0"/>
              </a:rPr>
              <a:t>fixed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zh-CN" altLang="en-US" sz="1600" b="1" dirty="0">
              <a:solidFill>
                <a:srgbClr val="C00000"/>
              </a:solidFill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3" name="AutoShape 3"/>
          <p:cNvSpPr/>
          <p:nvPr/>
        </p:nvSpPr>
        <p:spPr bwMode="auto">
          <a:xfrm>
            <a:off x="4943873" y="1448134"/>
            <a:ext cx="223434" cy="234709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1524000" y="3395121"/>
            <a:ext cx="183673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anose="020B0503020204020204" charset="-122"/>
                <a:cs typeface="Arial" panose="020B0604020202020204" pitchFamily="34" charset="0"/>
              </a:rPr>
              <a:t>定位网页元素</a:t>
            </a:r>
            <a:endParaRPr lang="en-US" altLang="zh-CN" sz="2000" b="1" dirty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665" name="AutoShape 3"/>
          <p:cNvSpPr/>
          <p:nvPr/>
        </p:nvSpPr>
        <p:spPr bwMode="auto">
          <a:xfrm>
            <a:off x="3360738" y="2068864"/>
            <a:ext cx="178593" cy="3052624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2" name="AutoShape 3"/>
          <p:cNvSpPr/>
          <p:nvPr/>
        </p:nvSpPr>
        <p:spPr bwMode="auto">
          <a:xfrm>
            <a:off x="6059141" y="1556792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6245420" y="1572770"/>
            <a:ext cx="215483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相对定位的特性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相对定位的使用场景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" name="AutoShape 3"/>
          <p:cNvSpPr/>
          <p:nvPr/>
        </p:nvSpPr>
        <p:spPr bwMode="auto">
          <a:xfrm>
            <a:off x="6096000" y="2348880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6282279" y="2397957"/>
            <a:ext cx="215483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绝对定位的特性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charset="-122"/>
                <a:cs typeface="Arial" panose="020B0604020202020204" pitchFamily="34" charset="0"/>
              </a:rPr>
              <a:t>绝对</a:t>
            </a:r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定位的使用场景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" name="AutoShape 3"/>
          <p:cNvSpPr/>
          <p:nvPr/>
        </p:nvSpPr>
        <p:spPr bwMode="auto">
          <a:xfrm>
            <a:off x="6096000" y="3206219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6282279" y="3190045"/>
            <a:ext cx="215483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charset="-122"/>
                <a:cs typeface="Arial" panose="020B0604020202020204" pitchFamily="34" charset="0"/>
              </a:rPr>
              <a:t>固定</a:t>
            </a:r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定位的特性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charset="-122"/>
                <a:cs typeface="Arial" panose="020B0604020202020204" pitchFamily="34" charset="0"/>
              </a:rPr>
              <a:t>固定</a:t>
            </a:r>
            <a:r>
              <a:rPr lang="zh-CN" altLang="en-US" sz="1600" b="1" dirty="0" smtClean="0">
                <a:ea typeface="微软雅黑" panose="020B0503020204020204" charset="-122"/>
                <a:cs typeface="Arial" panose="020B0604020202020204" pitchFamily="34" charset="0"/>
              </a:rPr>
              <a:t>定位的使用场景</a:t>
            </a:r>
            <a:endParaRPr lang="en-US" altLang="zh-CN" sz="1600" b="1" dirty="0" smtClean="0"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360" y="285728"/>
            <a:ext cx="1152252" cy="52322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课后作业</a:t>
            </a:r>
            <a:endParaRPr lang="en-US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zh-CN" altLang="en-US" dirty="0" smtClean="0"/>
          </a:p>
          <a:p>
            <a:pPr lvl="0"/>
            <a:r>
              <a:rPr lang="zh-CN" altLang="en-US" dirty="0" smtClean="0"/>
              <a:t>预习作业</a:t>
            </a:r>
            <a:endParaRPr lang="en-US" altLang="zh-CN" dirty="0" smtClean="0"/>
          </a:p>
          <a:p>
            <a:pPr lvl="1"/>
            <a:r>
              <a:rPr lang="zh-CN" altLang="en-US" dirty="0"/>
              <a:t>预习下一章学生用书，完成预习作业</a:t>
            </a:r>
            <a:endParaRPr lang="zh-CN" altLang="en-US" dirty="0"/>
          </a:p>
          <a:p>
            <a:pPr lvl="2"/>
            <a:r>
              <a:rPr lang="zh-CN" altLang="en-US" dirty="0"/>
              <a:t>使用</a:t>
            </a:r>
            <a:r>
              <a:rPr lang="en-US" altLang="zh-CN" dirty="0"/>
              <a:t>CSS3</a:t>
            </a:r>
            <a:r>
              <a:rPr lang="zh-CN" altLang="en-US" dirty="0"/>
              <a:t>中</a:t>
            </a:r>
            <a:r>
              <a:rPr lang="en-US" altLang="zh-CN" dirty="0"/>
              <a:t>2D</a:t>
            </a:r>
            <a:r>
              <a:rPr lang="zh-CN" altLang="en-US" dirty="0"/>
              <a:t>变形分别可以操作元素的哪些效果？</a:t>
            </a:r>
            <a:endParaRPr lang="zh-CN" altLang="en-US" dirty="0"/>
          </a:p>
          <a:p>
            <a:pPr lvl="2"/>
            <a:r>
              <a:rPr lang="zh-CN" altLang="en-US" dirty="0" smtClean="0"/>
              <a:t>要</a:t>
            </a:r>
            <a:r>
              <a:rPr lang="zh-CN" altLang="en-US" dirty="0"/>
              <a:t>使用</a:t>
            </a:r>
            <a:r>
              <a:rPr lang="en-US" altLang="zh-CN" dirty="0"/>
              <a:t>CSS3</a:t>
            </a:r>
            <a:r>
              <a:rPr lang="zh-CN" altLang="en-US" dirty="0"/>
              <a:t>过渡，有哪些触发方式？</a:t>
            </a:r>
            <a:endParaRPr lang="zh-CN" altLang="en-US" dirty="0"/>
          </a:p>
          <a:p>
            <a:pPr lvl="2"/>
            <a:r>
              <a:rPr lang="zh-CN" altLang="en-US" dirty="0" smtClean="0"/>
              <a:t>使用</a:t>
            </a:r>
            <a:r>
              <a:rPr lang="en-US" altLang="zh-CN" dirty="0"/>
              <a:t>CSS3</a:t>
            </a:r>
            <a:r>
              <a:rPr lang="zh-CN" altLang="en-US" dirty="0"/>
              <a:t>动画属性实现动画的步骤是什么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2"/>
            <a:r>
              <a:rPr lang="en-US" altLang="zh-CN" dirty="0"/>
              <a:t>CSS3</a:t>
            </a:r>
            <a:r>
              <a:rPr lang="zh-CN" altLang="en-US" dirty="0" smtClean="0"/>
              <a:t>过渡和</a:t>
            </a:r>
            <a:r>
              <a:rPr lang="en-US" altLang="zh-CN" dirty="0"/>
              <a:t>CSS3</a:t>
            </a:r>
            <a:r>
              <a:rPr lang="zh-CN" altLang="en-US" dirty="0" smtClean="0"/>
              <a:t>动画制作的动画有什么区别？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>
          <a:xfrm>
            <a:off x="546100" y="385445"/>
            <a:ext cx="3035300" cy="52324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本章任务</a:t>
            </a:r>
            <a:endParaRPr lang="zh-CN" altLang="en-US" dirty="0" smtClean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制作</a:t>
            </a:r>
            <a:r>
              <a:rPr lang="zh-CN" altLang="en-US" dirty="0"/>
              <a:t>带按钮的轮播广告</a:t>
            </a:r>
            <a:endParaRPr lang="zh-CN" altLang="en-US" dirty="0"/>
          </a:p>
          <a:p>
            <a:r>
              <a:rPr lang="zh-CN" altLang="en-US" dirty="0" smtClean="0"/>
              <a:t>制作</a:t>
            </a:r>
            <a:r>
              <a:rPr lang="zh-CN" altLang="en-US" dirty="0"/>
              <a:t>奖多多安全购彩页面</a:t>
            </a:r>
            <a:endParaRPr lang="zh-CN" altLang="en-US" dirty="0"/>
          </a:p>
          <a:p>
            <a:r>
              <a:rPr lang="zh-CN" altLang="en-US" dirty="0" smtClean="0"/>
              <a:t>制作</a:t>
            </a:r>
            <a:r>
              <a:rPr lang="zh-CN" altLang="en-US" dirty="0"/>
              <a:t>当当图书榜页面</a:t>
            </a:r>
            <a:endParaRPr lang="zh-CN" altLang="en-US" dirty="0"/>
          </a:p>
          <a:p>
            <a:r>
              <a:rPr lang="zh-CN" altLang="en-US" dirty="0" smtClean="0"/>
              <a:t>制作</a:t>
            </a:r>
            <a:r>
              <a:rPr lang="zh-CN" altLang="en-US" dirty="0"/>
              <a:t>美食今日推荐</a:t>
            </a:r>
            <a:endParaRPr lang="zh-CN" altLang="en-US" dirty="0"/>
          </a:p>
        </p:txBody>
      </p:sp>
      <p:pic>
        <p:nvPicPr>
          <p:cNvPr id="1026" name="Picture 2" descr="C:\Users\asus\Desktop\新建文件夹 (3)\1-1.png1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64910" y="1343660"/>
            <a:ext cx="422338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115" y="3452243"/>
            <a:ext cx="3354668" cy="21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3452243"/>
            <a:ext cx="2809896" cy="20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sus\Desktop\新建文件夹 (3)\1-2.png1-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64974" y="3412456"/>
            <a:ext cx="1417955" cy="229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图片包含 就坐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-1"/>
            <a:ext cx="12213219" cy="6858001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005235" y="1841998"/>
            <a:ext cx="4491440" cy="1158009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b="1" kern="0" spc="3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Thanks</a:t>
            </a:r>
            <a:r>
              <a:rPr lang="zh-CN" altLang="en-US" sz="6000" b="1" kern="0" spc="3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！</a:t>
            </a:r>
            <a:endParaRPr lang="zh-CN" altLang="en-US" sz="6000" b="1" kern="0" spc="3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" name="直线连接符 2"/>
          <p:cNvCxnSpPr/>
          <p:nvPr>
            <p:custDataLst>
              <p:tags r:id="rId4"/>
            </p:custDataLst>
          </p:nvPr>
        </p:nvCxnSpPr>
        <p:spPr>
          <a:xfrm>
            <a:off x="7108878" y="1658521"/>
            <a:ext cx="427540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cxnSp>
        <p:nvCxnSpPr>
          <p:cNvPr id="8" name="直线连接符 7"/>
          <p:cNvCxnSpPr/>
          <p:nvPr>
            <p:custDataLst>
              <p:tags r:id="rId5"/>
            </p:custDataLst>
          </p:nvPr>
        </p:nvCxnSpPr>
        <p:spPr>
          <a:xfrm>
            <a:off x="7108878" y="3144089"/>
            <a:ext cx="427540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9" name="Freeform 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7108878" y="1365094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rgbClr val="2196F3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Freeform 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10800000">
            <a:off x="10926166" y="2997181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rgbClr val="2196F3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本章目标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>
                <a:sym typeface="+mn-ea"/>
              </a:rPr>
              <a:t>会使用</a:t>
            </a:r>
            <a:r>
              <a:rPr lang="en-US" altLang="zh-CN" smtClean="0">
                <a:sym typeface="+mn-ea"/>
              </a:rPr>
              <a:t>position</a:t>
            </a:r>
            <a:r>
              <a:rPr lang="zh-CN" altLang="en-US" smtClean="0">
                <a:sym typeface="+mn-ea"/>
              </a:rPr>
              <a:t>定位网页元素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会使用</a:t>
            </a:r>
            <a:r>
              <a:rPr lang="en-US" altLang="zh-CN" smtClean="0">
                <a:sym typeface="+mn-ea"/>
              </a:rPr>
              <a:t>z-index</a:t>
            </a:r>
            <a:r>
              <a:rPr lang="zh-CN" altLang="en-US" smtClean="0">
                <a:sym typeface="+mn-ea"/>
              </a:rPr>
              <a:t>属性调整定位元素的堆叠次序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6575" y="2095500"/>
            <a:ext cx="3181350" cy="3200400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19459" name="标题 1"/>
          <p:cNvSpPr>
            <a:spLocks noChangeArrowheads="1"/>
          </p:cNvSpPr>
          <p:nvPr/>
        </p:nvSpPr>
        <p:spPr bwMode="auto">
          <a:xfrm>
            <a:off x="669608" y="544513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元素的定位</a:t>
            </a:r>
            <a:endParaRPr kumimoji="0" lang="zh-CN" altLang="en-US" sz="3600" b="1" i="0" u="none" strike="noStrike" kern="1200" cap="none" spc="0" normalizeH="0" baseline="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9460" name="圆角矩形标注 10"/>
          <p:cNvSpPr/>
          <p:nvPr/>
        </p:nvSpPr>
        <p:spPr>
          <a:xfrm rot="-5400000" flipH="1">
            <a:off x="2530475" y="1716088"/>
            <a:ext cx="3200400" cy="3957637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eaLnBrk="1" hangingPunct="1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61" name="矩形 4"/>
          <p:cNvSpPr/>
          <p:nvPr/>
        </p:nvSpPr>
        <p:spPr>
          <a:xfrm>
            <a:off x="2455863" y="2460625"/>
            <a:ext cx="3308350" cy="2399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浮动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布局虽然灵活，但是却无法对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的位置进行精确的控制。在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中，通过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定位属性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可以实现网页中元素的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精确定位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4" name="矩形 23"/>
          <p:cNvSpPr/>
          <p:nvPr/>
        </p:nvSpPr>
        <p:spPr>
          <a:xfrm>
            <a:off x="970915" y="809943"/>
            <a:ext cx="60071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元素的定位属性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83710" y="1620520"/>
            <a:ext cx="7170420" cy="5330825"/>
            <a:chOff x="2379663" y="1195388"/>
            <a:chExt cx="7170737" cy="4635500"/>
          </a:xfrm>
        </p:grpSpPr>
        <p:pic>
          <p:nvPicPr>
            <p:cNvPr id="20489" name="Picture 6" descr="云朵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79663" y="1195388"/>
              <a:ext cx="7170737" cy="46355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490" name="Text Box 7"/>
            <p:cNvSpPr txBox="1"/>
            <p:nvPr/>
          </p:nvSpPr>
          <p:spPr>
            <a:xfrm>
              <a:off x="4587875" y="2530239"/>
              <a:ext cx="4043363" cy="5610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rPr>
                <a:t>什么是定位？</a:t>
              </a:r>
              <a:endPara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pic>
        <p:nvPicPr>
          <p:cNvPr id="22" name="Picture 8" descr="问小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38" y="2976563"/>
            <a:ext cx="3411537" cy="3525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7" descr="总结小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898" y="715963"/>
            <a:ext cx="3649662" cy="5924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4673599" y="2576514"/>
            <a:ext cx="5233988" cy="2757487"/>
            <a:chOff x="3149847" y="2576762"/>
            <a:chExt cx="5234519" cy="2757242"/>
          </a:xfrm>
        </p:grpSpPr>
        <p:sp>
          <p:nvSpPr>
            <p:cNvPr id="21513" name="矩形 51"/>
            <p:cNvSpPr/>
            <p:nvPr/>
          </p:nvSpPr>
          <p:spPr>
            <a:xfrm>
              <a:off x="3365500" y="2783334"/>
              <a:ext cx="4762500" cy="23067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在</a:t>
              </a: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CSS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中，通过</a:t>
              </a:r>
              <a:r>
                <a:rPr lang="en-US" altLang="zh-CN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CSS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定位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（</a:t>
              </a: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CSS position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）可以实现网页元素的精确定位。元素的定位属性主要包括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定位模式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和</a:t>
              </a:r>
              <a:r>
                <a:rPr lang="zh-CN" altLang="en-US" sz="24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边偏移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两部分。</a:t>
              </a:r>
              <a:endParaRPr lang="en-US" altLang="zh-CN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514" name="圆角矩形标注 13"/>
            <p:cNvSpPr/>
            <p:nvPr/>
          </p:nvSpPr>
          <p:spPr>
            <a:xfrm rot="5400000">
              <a:off x="4388485" y="1338123"/>
              <a:ext cx="2757242" cy="5234519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noFill/>
            <a:ln w="2857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762250" y="2963863"/>
            <a:ext cx="6621463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选择器</a:t>
            </a:r>
            <a:r>
              <a:rPr kumimoji="0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{position:</a:t>
            </a: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属性值</a:t>
            </a:r>
            <a:r>
              <a:rPr kumimoji="0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；}</a:t>
            </a:r>
            <a:endParaRPr kumimoji="0" lang="en-US" altLang="zh-CN" sz="16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2659063" y="2443163"/>
            <a:ext cx="6942137" cy="506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position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用于定义元素的定位模式，其基本语法格式如下：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51125" y="3490913"/>
            <a:ext cx="66214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position</a:t>
            </a:r>
            <a:r>
              <a:rPr lang="zh-CN" altLang="en-US" dirty="0">
                <a:solidFill>
                  <a:srgbClr val="1369B2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的常用值有四个，具体如下表所示。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778125" y="4014788"/>
          <a:ext cx="6651625" cy="2398395"/>
        </p:xfrm>
        <a:graphic>
          <a:graphicData uri="http://schemas.openxmlformats.org/drawingml/2006/table">
            <a:tbl>
              <a:tblPr/>
              <a:tblGrid>
                <a:gridCol w="1914525"/>
                <a:gridCol w="4737100"/>
              </a:tblGrid>
              <a:tr h="4876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值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</a:tr>
              <a:tr h="4775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static</a:t>
                      </a:r>
                      <a:endParaRPr kumimoji="0" lang="zh-CN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自动定位（默认定位方式）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3F2"/>
                    </a:solidFill>
                  </a:tcPr>
                </a:tc>
              </a:tr>
              <a:tr h="4775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relative</a:t>
                      </a:r>
                      <a:endParaRPr kumimoji="0" lang="zh-CN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相对定位，相对于其原文档流的位置进行定位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1F9"/>
                    </a:solidFill>
                  </a:tcPr>
                </a:tc>
              </a:tr>
              <a:tr h="4775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absolute</a:t>
                      </a:r>
                      <a:endParaRPr kumimoji="0" lang="zh-CN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绝对定位，相对于其上一个已经定位的父元素进行定位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3F2"/>
                    </a:solidFill>
                  </a:tcPr>
                </a:tc>
              </a:tr>
              <a:tr h="4781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fixed</a:t>
                      </a:r>
                      <a:endParaRPr kumimoji="0" lang="zh-CN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固定定位，相对于浏览器窗口进行定位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1F9"/>
                    </a:solidFill>
                  </a:tcPr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982980" y="504190"/>
            <a:ext cx="4233545" cy="8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>
            <a:scene3d>
              <a:camera prst="orthographicFront"/>
              <a:lightRig rig="threePt" dir="t"/>
            </a:scene3d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定位模式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839828A5-CB4B-40D8-8889-74187044184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/40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/>
      <p:bldP spid="19" grpId="0" bldLvl="0" animBg="1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48"/>
</p:tagLst>
</file>

<file path=ppt/tags/tag10.xml><?xml version="1.0" encoding="utf-8"?>
<p:tagLst xmlns:p="http://schemas.openxmlformats.org/presentationml/2006/main">
  <p:tag name="GENSWF_SLIDE_TITLE" val="元素的定位"/>
  <p:tag name="GENSWF_ADVANCE_TIME" val="0.00"/>
  <p:tag name="ISPRING_SLIDE_INDENT_LEVEL" val="0"/>
  <p:tag name="ISPRING_CUSTOM_TIMING_USED" val="0"/>
</p:tagLst>
</file>

<file path=ppt/tags/tag11.xml><?xml version="1.0" encoding="utf-8"?>
<p:tagLst xmlns:p="http://schemas.openxmlformats.org/presentationml/2006/main">
  <p:tag name="GENSWF_SLIDE_TITLE" val="元素的定位"/>
  <p:tag name="GENSWF_ADVANCE_TIME" val="0.00"/>
  <p:tag name="ISPRING_SLIDE_INDENT_LEVEL" val="0"/>
  <p:tag name="ISPRING_CUSTOM_TIMING_USED" val="0"/>
</p:tagLst>
</file>

<file path=ppt/tags/tag12.xml><?xml version="1.0" encoding="utf-8"?>
<p:tagLst xmlns:p="http://schemas.openxmlformats.org/presentationml/2006/main">
  <p:tag name="GENSWF_SLIDE_TITLE" val="元素的定位"/>
  <p:tag name="GENSWF_ADVANCE_TIME" val="0.00"/>
  <p:tag name="ISPRING_SLIDE_INDENT_LEVEL" val="0"/>
  <p:tag name="ISPRING_CUSTOM_TIMING_USED" val="0"/>
</p:tagLst>
</file>

<file path=ppt/tags/tag13.xml><?xml version="1.0" encoding="utf-8"?>
<p:tagLst xmlns:p="http://schemas.openxmlformats.org/presentationml/2006/main">
  <p:tag name="KSO_WM_UNIT_VALUE" val="1904*339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ISCONTENTSTITLE" val="0"/>
  <p:tag name="KSO_WM_UNIT_PRESET_TEXT" val="微不足道的积累会产生庞大的效应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475_1*i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75"/>
  <p:tag name="KSO_WM_SLIDE_ID" val="diagram20201475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SLIDE_LAYOUT" val="a_d"/>
  <p:tag name="KSO_WM_SLIDE_LAYOUT_CNT" val="1_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4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31_1"/>
  <p:tag name="KSO_WM_TEMPLATE_CATEGORY" val="custom"/>
  <p:tag name="KSO_WM_TEMPLATE_INDEX" val="20181648"/>
  <p:tag name="KSO_WM_TEMPLATE_SUBCATEGORY" val="combine"/>
  <p:tag name="KSO_WM_TEMPLATE_THUMBS_INDEX" val="1、2、3、4、9、10、13、15"/>
</p:tagLst>
</file>

<file path=ppt/tags/tag4.xml><?xml version="1.0" encoding="utf-8"?>
<p:tagLst xmlns:p="http://schemas.openxmlformats.org/presentationml/2006/main">
  <p:tag name="KSO_WM_TEMPLATE_CATEGORY" val="custom"/>
  <p:tag name="KSO_WM_TEMPLATE_INDEX" val="20181648"/>
  <p:tag name="KSO_WM_SLIDE_MODEL_TYPE" val="cover"/>
</p:tagLst>
</file>

<file path=ppt/tags/tag5.xml><?xml version="1.0" encoding="utf-8"?>
<p:tagLst xmlns:p="http://schemas.openxmlformats.org/presentationml/2006/main">
  <p:tag name="GENSWF_SLIDE_TITLE" val="元素的定位"/>
  <p:tag name="GENSWF_ADVANCE_TIME" val="0.00"/>
  <p:tag name="ISPRING_SLIDE_INDENT_LEVEL" val="0"/>
  <p:tag name="ISPRING_CUSTOM_TIMING_USED" val="0"/>
</p:tagLst>
</file>

<file path=ppt/tags/tag6.xml><?xml version="1.0" encoding="utf-8"?>
<p:tagLst xmlns:p="http://schemas.openxmlformats.org/presentationml/2006/main">
  <p:tag name="GENSWF_SLIDE_TITLE" val="元素的定位"/>
  <p:tag name="GENSWF_ADVANCE_TIME" val="0.00"/>
  <p:tag name="ISPRING_SLIDE_INDENT_LEVEL" val="0"/>
  <p:tag name="ISPRING_CUSTOM_TIMING_USED" val="0"/>
</p:tagLst>
</file>

<file path=ppt/tags/tag7.xml><?xml version="1.0" encoding="utf-8"?>
<p:tagLst xmlns:p="http://schemas.openxmlformats.org/presentationml/2006/main">
  <p:tag name="GENSWF_SLIDE_TITLE" val="元素的定位"/>
  <p:tag name="GENSWF_ADVANCE_TIME" val="0.00"/>
  <p:tag name="ISPRING_SLIDE_INDENT_LEVEL" val="0"/>
  <p:tag name="ISPRING_CUSTOM_TIMING_USED" val="0"/>
</p:tagLst>
</file>

<file path=ppt/tags/tag8.xml><?xml version="1.0" encoding="utf-8"?>
<p:tagLst xmlns:p="http://schemas.openxmlformats.org/presentationml/2006/main">
  <p:tag name="GENSWF_SLIDE_TITLE" val="元素的定位"/>
  <p:tag name="GENSWF_ADVANCE_TIME" val="0.00"/>
  <p:tag name="ISPRING_SLIDE_INDENT_LEVEL" val="0"/>
  <p:tag name="ISPRING_CUSTOM_TIMING_USED" val="0"/>
</p:tagLst>
</file>

<file path=ppt/tags/tag9.xml><?xml version="1.0" encoding="utf-8"?>
<p:tagLst xmlns:p="http://schemas.openxmlformats.org/presentationml/2006/main">
  <p:tag name="GENSWF_SLIDE_TITLE" val="元素的定位"/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自定义设计方案">
  <a:themeElements>
    <a:clrScheme name="自定义 4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FFC000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4954</Words>
  <Application>WPS 演示</Application>
  <PresentationFormat>宽屏</PresentationFormat>
  <Paragraphs>566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Wingdings</vt:lpstr>
      <vt:lpstr>Calibri</vt:lpstr>
      <vt:lpstr>黑体</vt:lpstr>
      <vt:lpstr>Arial Unicode MS</vt:lpstr>
      <vt:lpstr>Times New Roman</vt:lpstr>
      <vt:lpstr>楷体_GB2312</vt:lpstr>
      <vt:lpstr>楷体_GB2312</vt:lpstr>
      <vt:lpstr>新宋体</vt:lpstr>
      <vt:lpstr>自定义设计方案</vt:lpstr>
      <vt:lpstr>定位</vt:lpstr>
      <vt:lpstr>    复习检查</vt:lpstr>
      <vt:lpstr>预习检查</vt:lpstr>
      <vt:lpstr>本章任务</vt:lpstr>
      <vt:lpstr>本章目标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static定位</vt:lpstr>
      <vt:lpstr>相对定位</vt:lpstr>
      <vt:lpstr>偏移量方向</vt:lpstr>
      <vt:lpstr>PowerPoint 演示文稿</vt:lpstr>
      <vt:lpstr>相对定位元素的规律</vt:lpstr>
      <vt:lpstr>浮动元素设置相对定位</vt:lpstr>
      <vt:lpstr>共性问题集中讲解</vt:lpstr>
      <vt:lpstr>绝对定位</vt:lpstr>
      <vt:lpstr>绝对定位小结</vt:lpstr>
      <vt:lpstr>绝对定位不设置偏移量</vt:lpstr>
      <vt:lpstr>学员操作—带按钮的轮播广告2-1</vt:lpstr>
      <vt:lpstr>学员操作—带按钮的轮播广告2-2</vt:lpstr>
      <vt:lpstr>共性问题集中讲解</vt:lpstr>
      <vt:lpstr>PowerPoint 演示文稿</vt:lpstr>
      <vt:lpstr>固定定位2-1</vt:lpstr>
      <vt:lpstr>固定定位2-2</vt:lpstr>
      <vt:lpstr>定位小结3-1</vt:lpstr>
      <vt:lpstr>定位小结3-2</vt:lpstr>
      <vt:lpstr>定位小结3-3</vt:lpstr>
      <vt:lpstr>学员操作—制作奖多多安全购彩页面</vt:lpstr>
      <vt:lpstr>共性问题集中讲解</vt:lpstr>
      <vt:lpstr>PowerPoint 演示文稿</vt:lpstr>
      <vt:lpstr>PowerPoint 演示文稿</vt:lpstr>
      <vt:lpstr>网页元素透明度</vt:lpstr>
      <vt:lpstr>小结</vt:lpstr>
      <vt:lpstr>学员操作—当当图书榜</vt:lpstr>
      <vt:lpstr>共性问题集中讲解</vt:lpstr>
      <vt:lpstr>总结</vt:lpstr>
      <vt:lpstr>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wengg</dc:creator>
  <cp:lastModifiedBy>故里♛</cp:lastModifiedBy>
  <cp:revision>47</cp:revision>
  <dcterms:created xsi:type="dcterms:W3CDTF">2019-06-17T03:55:00Z</dcterms:created>
  <dcterms:modified xsi:type="dcterms:W3CDTF">2019-08-22T09:11:39Z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2052-11.1.0.8984</vt:lpwstr>
  </property>
</Properties>
</file>